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6"/>
  </p:notesMasterIdLst>
  <p:sldIdLst>
    <p:sldId id="271" r:id="rId2"/>
    <p:sldId id="267" r:id="rId3"/>
    <p:sldId id="269" r:id="rId4"/>
    <p:sldId id="268" r:id="rId5"/>
    <p:sldId id="272" r:id="rId6"/>
    <p:sldId id="273" r:id="rId7"/>
    <p:sldId id="274" r:id="rId8"/>
    <p:sldId id="270" r:id="rId9"/>
    <p:sldId id="275" r:id="rId10"/>
    <p:sldId id="276" r:id="rId11"/>
    <p:sldId id="277" r:id="rId12"/>
    <p:sldId id="304" r:id="rId13"/>
    <p:sldId id="278" r:id="rId14"/>
    <p:sldId id="279" r:id="rId15"/>
    <p:sldId id="280" r:id="rId16"/>
    <p:sldId id="281" r:id="rId17"/>
    <p:sldId id="282" r:id="rId18"/>
    <p:sldId id="294" r:id="rId19"/>
    <p:sldId id="295" r:id="rId20"/>
    <p:sldId id="283" r:id="rId21"/>
    <p:sldId id="284" r:id="rId22"/>
    <p:sldId id="416" r:id="rId23"/>
    <p:sldId id="285" r:id="rId24"/>
    <p:sldId id="286" r:id="rId25"/>
    <p:sldId id="287" r:id="rId26"/>
    <p:sldId id="288" r:id="rId27"/>
    <p:sldId id="289" r:id="rId28"/>
    <p:sldId id="290" r:id="rId29"/>
    <p:sldId id="291" r:id="rId30"/>
    <p:sldId id="292" r:id="rId31"/>
    <p:sldId id="293" r:id="rId32"/>
    <p:sldId id="296" r:id="rId33"/>
    <p:sldId id="297" r:id="rId34"/>
    <p:sldId id="298" r:id="rId35"/>
    <p:sldId id="299" r:id="rId36"/>
    <p:sldId id="300" r:id="rId37"/>
    <p:sldId id="301" r:id="rId38"/>
    <p:sldId id="302" r:id="rId39"/>
    <p:sldId id="362" r:id="rId40"/>
    <p:sldId id="305" r:id="rId41"/>
    <p:sldId id="355" r:id="rId42"/>
    <p:sldId id="356" r:id="rId43"/>
    <p:sldId id="357" r:id="rId44"/>
    <p:sldId id="358" r:id="rId45"/>
    <p:sldId id="359" r:id="rId46"/>
    <p:sldId id="360" r:id="rId47"/>
    <p:sldId id="361" r:id="rId48"/>
    <p:sldId id="306" r:id="rId49"/>
    <p:sldId id="307" r:id="rId50"/>
    <p:sldId id="308" r:id="rId51"/>
    <p:sldId id="309" r:id="rId52"/>
    <p:sldId id="310" r:id="rId53"/>
    <p:sldId id="312" r:id="rId54"/>
    <p:sldId id="313" r:id="rId55"/>
    <p:sldId id="314" r:id="rId56"/>
    <p:sldId id="315" r:id="rId57"/>
    <p:sldId id="316" r:id="rId58"/>
    <p:sldId id="317" r:id="rId59"/>
    <p:sldId id="303" r:id="rId60"/>
    <p:sldId id="318" r:id="rId61"/>
    <p:sldId id="319" r:id="rId62"/>
    <p:sldId id="320" r:id="rId63"/>
    <p:sldId id="321" r:id="rId64"/>
    <p:sldId id="322" r:id="rId65"/>
    <p:sldId id="323" r:id="rId66"/>
    <p:sldId id="324" r:id="rId67"/>
    <p:sldId id="325" r:id="rId68"/>
    <p:sldId id="326" r:id="rId69"/>
    <p:sldId id="327" r:id="rId70"/>
    <p:sldId id="328" r:id="rId71"/>
    <p:sldId id="329" r:id="rId72"/>
    <p:sldId id="417" r:id="rId73"/>
    <p:sldId id="418" r:id="rId74"/>
    <p:sldId id="424" r:id="rId75"/>
    <p:sldId id="419" r:id="rId76"/>
    <p:sldId id="420" r:id="rId77"/>
    <p:sldId id="421" r:id="rId78"/>
    <p:sldId id="422" r:id="rId79"/>
    <p:sldId id="423" r:id="rId80"/>
    <p:sldId id="330" r:id="rId81"/>
    <p:sldId id="331" r:id="rId82"/>
    <p:sldId id="332" r:id="rId83"/>
    <p:sldId id="333" r:id="rId84"/>
    <p:sldId id="334" r:id="rId85"/>
    <p:sldId id="363" r:id="rId86"/>
    <p:sldId id="364" r:id="rId87"/>
    <p:sldId id="365" r:id="rId88"/>
    <p:sldId id="366" r:id="rId89"/>
    <p:sldId id="367" r:id="rId90"/>
    <p:sldId id="368" r:id="rId91"/>
    <p:sldId id="369" r:id="rId92"/>
    <p:sldId id="370" r:id="rId93"/>
    <p:sldId id="371" r:id="rId94"/>
    <p:sldId id="372" r:id="rId95"/>
    <p:sldId id="373" r:id="rId96"/>
    <p:sldId id="374" r:id="rId97"/>
    <p:sldId id="375" r:id="rId98"/>
    <p:sldId id="376" r:id="rId99"/>
    <p:sldId id="377" r:id="rId100"/>
    <p:sldId id="378" r:id="rId101"/>
    <p:sldId id="379" r:id="rId102"/>
    <p:sldId id="380" r:id="rId103"/>
    <p:sldId id="381" r:id="rId104"/>
    <p:sldId id="382" r:id="rId105"/>
    <p:sldId id="383" r:id="rId106"/>
    <p:sldId id="384" r:id="rId107"/>
    <p:sldId id="387" r:id="rId108"/>
    <p:sldId id="388" r:id="rId109"/>
    <p:sldId id="389" r:id="rId110"/>
    <p:sldId id="390" r:id="rId111"/>
    <p:sldId id="391" r:id="rId112"/>
    <p:sldId id="392" r:id="rId113"/>
    <p:sldId id="393" r:id="rId114"/>
    <p:sldId id="385" r:id="rId115"/>
    <p:sldId id="386" r:id="rId116"/>
    <p:sldId id="394" r:id="rId117"/>
    <p:sldId id="395" r:id="rId118"/>
    <p:sldId id="396" r:id="rId119"/>
    <p:sldId id="397" r:id="rId120"/>
    <p:sldId id="398" r:id="rId121"/>
    <p:sldId id="399" r:id="rId122"/>
    <p:sldId id="400" r:id="rId123"/>
    <p:sldId id="402" r:id="rId124"/>
    <p:sldId id="403" r:id="rId125"/>
    <p:sldId id="404" r:id="rId126"/>
    <p:sldId id="405" r:id="rId127"/>
    <p:sldId id="401" r:id="rId128"/>
    <p:sldId id="406" r:id="rId129"/>
    <p:sldId id="407" r:id="rId130"/>
    <p:sldId id="408" r:id="rId131"/>
    <p:sldId id="410" r:id="rId132"/>
    <p:sldId id="409" r:id="rId133"/>
    <p:sldId id="411" r:id="rId134"/>
    <p:sldId id="413" r:id="rId13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heng, Qiang" initials="ZQ" lastIdx="1" clrIdx="0">
    <p:extLst>
      <p:ext uri="{19B8F6BF-5375-455C-9EA6-DF929625EA0E}">
        <p15:presenceInfo xmlns:p15="http://schemas.microsoft.com/office/powerpoint/2012/main" userId="S-1-5-21-117609710-602162358-682003330-256644" providerId="AD"/>
      </p:ext>
    </p:extLst>
  </p:cmAuthor>
  <p:cmAuthor id="2" name="qiang zheng" initials="qz" lastIdx="1" clrIdx="1">
    <p:extLst>
      <p:ext uri="{19B8F6BF-5375-455C-9EA6-DF929625EA0E}">
        <p15:presenceInfo xmlns:p15="http://schemas.microsoft.com/office/powerpoint/2012/main" userId="47ae82f693f4557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D02A2"/>
    <a:srgbClr val="1603A1"/>
    <a:srgbClr val="0053A3"/>
    <a:srgbClr val="FF3300"/>
    <a:srgbClr val="1A92C2"/>
    <a:srgbClr val="404040"/>
    <a:srgbClr val="ECECEC"/>
    <a:srgbClr val="FFFFFF"/>
    <a:srgbClr val="453D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525" autoAdjust="0"/>
    <p:restoredTop sz="91480" autoAdjust="0"/>
  </p:normalViewPr>
  <p:slideViewPr>
    <p:cSldViewPr snapToGrid="0" showGuides="1">
      <p:cViewPr varScale="1">
        <p:scale>
          <a:sx n="69" d="100"/>
          <a:sy n="69" d="100"/>
        </p:scale>
        <p:origin x="585" y="4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presProps" Target="presProps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viewProps" Target="view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commentAuthors" Target="commentAuthor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2F98C7-9395-4E9A-96EC-DE4C39432AA7}" type="datetimeFigureOut">
              <a:rPr lang="zh-CN" altLang="en-US" smtClean="0"/>
              <a:t>2019/4/23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464DB0-CCE3-4363-801A-A01AADC639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043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D1B3E30-1F75-4093-BE7B-906B6E08D77B}" type="slidenum">
              <a:rPr lang="en-US" altLang="zh-CN"/>
              <a:pPr/>
              <a:t>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093834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464DB0-CCE3-4363-801A-A01AADC6398D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465822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464DB0-CCE3-4363-801A-A01AADC6398D}" type="slidenum">
              <a:rPr lang="zh-CN" altLang="en-US" smtClean="0"/>
              <a:t>100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2044188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464DB0-CCE3-4363-801A-A01AADC6398D}" type="slidenum">
              <a:rPr lang="zh-CN" altLang="en-US" smtClean="0"/>
              <a:t>101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4982195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464DB0-CCE3-4363-801A-A01AADC6398D}" type="slidenum">
              <a:rPr lang="zh-CN" altLang="en-US" smtClean="0"/>
              <a:t>102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3222693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464DB0-CCE3-4363-801A-A01AADC6398D}" type="slidenum">
              <a:rPr lang="zh-CN" altLang="en-US" smtClean="0"/>
              <a:t>103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2319356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464DB0-CCE3-4363-801A-A01AADC6398D}" type="slidenum">
              <a:rPr lang="zh-CN" altLang="en-US" smtClean="0"/>
              <a:t>104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1734973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464DB0-CCE3-4363-801A-A01AADC6398D}" type="slidenum">
              <a:rPr lang="zh-CN" altLang="en-US" smtClean="0"/>
              <a:t>105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345206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464DB0-CCE3-4363-801A-A01AADC6398D}" type="slidenum">
              <a:rPr lang="zh-CN" altLang="en-US" smtClean="0"/>
              <a:t>106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9830764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464DB0-CCE3-4363-801A-A01AADC6398D}" type="slidenum">
              <a:rPr lang="zh-CN" altLang="en-US" smtClean="0"/>
              <a:t>107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9680937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464DB0-CCE3-4363-801A-A01AADC6398D}" type="slidenum">
              <a:rPr lang="zh-CN" altLang="en-US" smtClean="0"/>
              <a:t>108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8701993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464DB0-CCE3-4363-801A-A01AADC6398D}" type="slidenum">
              <a:rPr lang="zh-CN" altLang="en-US" smtClean="0"/>
              <a:t>109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50016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464DB0-CCE3-4363-801A-A01AADC6398D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6815184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464DB0-CCE3-4363-801A-A01AADC6398D}" type="slidenum">
              <a:rPr lang="zh-CN" altLang="en-US" smtClean="0"/>
              <a:t>110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236071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464DB0-CCE3-4363-801A-A01AADC6398D}" type="slidenum">
              <a:rPr lang="zh-CN" altLang="en-US" smtClean="0"/>
              <a:t>111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7095567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464DB0-CCE3-4363-801A-A01AADC6398D}" type="slidenum">
              <a:rPr lang="zh-CN" altLang="en-US" smtClean="0"/>
              <a:t>112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9171581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464DB0-CCE3-4363-801A-A01AADC6398D}" type="slidenum">
              <a:rPr lang="zh-CN" altLang="en-US" smtClean="0"/>
              <a:t>113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0663412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464DB0-CCE3-4363-801A-A01AADC6398D}" type="slidenum">
              <a:rPr lang="zh-CN" altLang="en-US" smtClean="0"/>
              <a:t>114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7617638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464DB0-CCE3-4363-801A-A01AADC6398D}" type="slidenum">
              <a:rPr lang="zh-CN" altLang="en-US" smtClean="0"/>
              <a:t>115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8262659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464DB0-CCE3-4363-801A-A01AADC6398D}" type="slidenum">
              <a:rPr lang="zh-CN" altLang="en-US" smtClean="0"/>
              <a:t>116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9525882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464DB0-CCE3-4363-801A-A01AADC6398D}" type="slidenum">
              <a:rPr lang="zh-CN" altLang="en-US" smtClean="0"/>
              <a:t>117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5723449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464DB0-CCE3-4363-801A-A01AADC6398D}" type="slidenum">
              <a:rPr lang="zh-CN" altLang="en-US" smtClean="0"/>
              <a:t>118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8659171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464DB0-CCE3-4363-801A-A01AADC6398D}" type="slidenum">
              <a:rPr lang="zh-CN" altLang="en-US" smtClean="0"/>
              <a:t>119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57278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最基本的数据结构是序列（</a:t>
            </a:r>
            <a:r>
              <a:rPr lang="en-US" altLang="zh-CN" dirty="0" smtClean="0"/>
              <a:t>sequence</a:t>
            </a:r>
            <a:r>
              <a:rPr lang="zh-CN" altLang="en-US" dirty="0" smtClean="0"/>
              <a:t>），序列中的每个元素被分配一个序号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即元素的位置，索引。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464DB0-CCE3-4363-801A-A01AADC6398D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410768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Label, color, linewidth,</a:t>
            </a:r>
            <a:r>
              <a:rPr lang="en-US" altLang="zh-CN" baseline="0" dirty="0" smtClean="0"/>
              <a:t> legend,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464DB0-CCE3-4363-801A-A01AADC6398D}" type="slidenum">
              <a:rPr lang="zh-CN" altLang="en-US" smtClean="0"/>
              <a:t>120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4355888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464DB0-CCE3-4363-801A-A01AADC6398D}" type="slidenum">
              <a:rPr lang="zh-CN" altLang="en-US" smtClean="0"/>
              <a:t>121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0319865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464DB0-CCE3-4363-801A-A01AADC6398D}" type="slidenum">
              <a:rPr lang="zh-CN" altLang="en-US" smtClean="0"/>
              <a:t>122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0524721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464DB0-CCE3-4363-801A-A01AADC6398D}" type="slidenum">
              <a:rPr lang="zh-CN" altLang="en-US" smtClean="0"/>
              <a:t>123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2510405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464DB0-CCE3-4363-801A-A01AADC6398D}" type="slidenum">
              <a:rPr lang="zh-CN" altLang="en-US" smtClean="0"/>
              <a:t>124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288817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464DB0-CCE3-4363-801A-A01AADC6398D}" type="slidenum">
              <a:rPr lang="zh-CN" altLang="en-US" smtClean="0"/>
              <a:t>125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9031691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464DB0-CCE3-4363-801A-A01AADC6398D}" type="slidenum">
              <a:rPr lang="zh-CN" altLang="en-US" smtClean="0"/>
              <a:t>126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5738827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464DB0-CCE3-4363-801A-A01AADC6398D}" type="slidenum">
              <a:rPr lang="zh-CN" altLang="en-US" smtClean="0"/>
              <a:t>127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5875025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464DB0-CCE3-4363-801A-A01AADC6398D}" type="slidenum">
              <a:rPr lang="zh-CN" altLang="en-US" smtClean="0"/>
              <a:t>128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1783097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464DB0-CCE3-4363-801A-A01AADC6398D}" type="slidenum">
              <a:rPr lang="zh-CN" altLang="en-US" smtClean="0"/>
              <a:t>129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28017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464DB0-CCE3-4363-801A-A01AADC6398D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1600422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464DB0-CCE3-4363-801A-A01AADC6398D}" type="slidenum">
              <a:rPr lang="zh-CN" altLang="en-US" smtClean="0"/>
              <a:t>130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6088350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464DB0-CCE3-4363-801A-A01AADC6398D}" type="slidenum">
              <a:rPr lang="zh-CN" altLang="en-US" smtClean="0"/>
              <a:t>131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4837302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464DB0-CCE3-4363-801A-A01AADC6398D}" type="slidenum">
              <a:rPr lang="zh-CN" altLang="en-US" smtClean="0"/>
              <a:t>132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1653573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464DB0-CCE3-4363-801A-A01AADC6398D}" type="slidenum">
              <a:rPr lang="zh-CN" altLang="en-US" smtClean="0"/>
              <a:t>133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9291869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464DB0-CCE3-4363-801A-A01AADC6398D}" type="slidenum">
              <a:rPr lang="zh-CN" altLang="en-US" smtClean="0"/>
              <a:t>134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03223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464DB0-CCE3-4363-801A-A01AADC6398D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28003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Python </a:t>
            </a:r>
            <a:r>
              <a:rPr lang="zh-CN" altLang="en-US" dirty="0" smtClean="0"/>
              <a:t>用中括号表示索引，索引从</a:t>
            </a:r>
            <a:r>
              <a:rPr lang="en-US" altLang="zh-CN" dirty="0" smtClean="0"/>
              <a:t>0</a:t>
            </a:r>
            <a:r>
              <a:rPr lang="zh-CN" altLang="en-US" dirty="0" smtClean="0"/>
              <a:t>开始，表示第一个元素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464DB0-CCE3-4363-801A-A01AADC6398D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71690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464DB0-CCE3-4363-801A-A01AADC6398D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708942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464DB0-CCE3-4363-801A-A01AADC6398D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86765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464DB0-CCE3-4363-801A-A01AADC6398D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01833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464DB0-CCE3-4363-801A-A01AADC6398D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72052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464DB0-CCE3-4363-801A-A01AADC6398D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853914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检查成员资格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464DB0-CCE3-4363-801A-A01AADC6398D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164587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序列相加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464DB0-CCE3-4363-801A-A01AADC6398D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855298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Built-in functions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464DB0-CCE3-4363-801A-A01AADC6398D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941130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464DB0-CCE3-4363-801A-A01AADC6398D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873928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464DB0-CCE3-4363-801A-A01AADC6398D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501106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464DB0-CCE3-4363-801A-A01AADC6398D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016680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464DB0-CCE3-4363-801A-A01AADC6398D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166500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464DB0-CCE3-4363-801A-A01AADC6398D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649852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464DB0-CCE3-4363-801A-A01AADC6398D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661101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464DB0-CCE3-4363-801A-A01AADC6398D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41663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464DB0-CCE3-4363-801A-A01AADC6398D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609983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列表适合于将值组织到一个结构中，并且通过编号对其进行引用。字典是通过名字来引用值的数据结构，这种类型的数据结构称为映射。字典就是若干个键值对组成的数据。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464DB0-CCE3-4363-801A-A01AADC6398D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777998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464DB0-CCE3-4363-801A-A01AADC6398D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946180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464DB0-CCE3-4363-801A-A01AADC6398D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940094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464DB0-CCE3-4363-801A-A01AADC6398D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050733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464DB0-CCE3-4363-801A-A01AADC6398D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764133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464DB0-CCE3-4363-801A-A01AADC6398D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17004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464DB0-CCE3-4363-801A-A01AADC6398D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723211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464DB0-CCE3-4363-801A-A01AADC6398D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497030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464DB0-CCE3-4363-801A-A01AADC6398D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123570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464DB0-CCE3-4363-801A-A01AADC6398D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81697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464DB0-CCE3-4363-801A-A01AADC6398D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787066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464DB0-CCE3-4363-801A-A01AADC6398D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942261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464DB0-CCE3-4363-801A-A01AADC6398D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065263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464DB0-CCE3-4363-801A-A01AADC6398D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889676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464DB0-CCE3-4363-801A-A01AADC6398D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641008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464DB0-CCE3-4363-801A-A01AADC6398D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823318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464DB0-CCE3-4363-801A-A01AADC6398D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442568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464DB0-CCE3-4363-801A-A01AADC6398D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932255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464DB0-CCE3-4363-801A-A01AADC6398D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621673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464DB0-CCE3-4363-801A-A01AADC6398D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665523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464DB0-CCE3-4363-801A-A01AADC6398D}" type="slidenum">
              <a:rPr lang="zh-CN" altLang="en-US" smtClean="0"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43448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464DB0-CCE3-4363-801A-A01AADC6398D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148398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464DB0-CCE3-4363-801A-A01AADC6398D}" type="slidenum">
              <a:rPr lang="zh-CN" altLang="en-US" smtClean="0"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270492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464DB0-CCE3-4363-801A-A01AADC6398D}" type="slidenum">
              <a:rPr lang="zh-CN" altLang="en-US" smtClean="0"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926223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464DB0-CCE3-4363-801A-A01AADC6398D}" type="slidenum">
              <a:rPr lang="zh-CN" altLang="en-US" smtClean="0"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271734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While</a:t>
            </a:r>
            <a:r>
              <a:rPr lang="zh-CN" altLang="en-US" dirty="0" smtClean="0"/>
              <a:t>语句非常灵活，可以用来在任何为真的情况下重复执行一个代码块。一般情况下就够用了，但是有些时候还是得量体裁衣。</a:t>
            </a:r>
            <a:endParaRPr lang="en-US" altLang="zh-CN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比如要为一个集合（序列和其他可迭代对象）的每个元素都执行一个代码块。</a:t>
            </a:r>
            <a:r>
              <a:rPr lang="en-US" altLang="zh-CN" dirty="0" smtClean="0"/>
              <a:t>List, tuple,</a:t>
            </a:r>
            <a:r>
              <a:rPr lang="en-US" altLang="zh-CN" baseline="0" dirty="0" smtClean="0"/>
              <a:t> </a:t>
            </a:r>
            <a:r>
              <a:rPr lang="en-US" altLang="zh-CN" baseline="0" dirty="0" err="1" smtClean="0"/>
              <a:t>str</a:t>
            </a:r>
            <a:r>
              <a:rPr lang="zh-CN" altLang="en-US" baseline="0" dirty="0" smtClean="0"/>
              <a:t>，</a:t>
            </a:r>
            <a:r>
              <a:rPr lang="en-US" altLang="zh-CN" baseline="0" dirty="0" err="1" smtClean="0"/>
              <a:t>dict</a:t>
            </a:r>
            <a:r>
              <a:rPr lang="zh-CN" altLang="en-US" baseline="0" dirty="0" smtClean="0"/>
              <a:t>都是可迭代对象。</a:t>
            </a:r>
            <a:endParaRPr lang="en-US" altLang="zh-CN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464DB0-CCE3-4363-801A-A01AADC6398D}" type="slidenum">
              <a:rPr lang="zh-CN" altLang="en-US" smtClean="0"/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558679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464DB0-CCE3-4363-801A-A01AADC6398D}" type="slidenum">
              <a:rPr lang="zh-CN" altLang="en-US" smtClean="0"/>
              <a:t>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898286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464DB0-CCE3-4363-801A-A01AADC6398D}" type="slidenum">
              <a:rPr lang="zh-CN" altLang="en-US" smtClean="0"/>
              <a:t>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405611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464DB0-CCE3-4363-801A-A01AADC6398D}" type="slidenum">
              <a:rPr lang="zh-CN" altLang="en-US" smtClean="0"/>
              <a:t>56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616279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列表表达式（推导式）是一种轻量级循环，是利用其他列表创建新列表（类似于数学术语中的集合推导式）的一种方法。其工作方式类似于</a:t>
            </a:r>
            <a:r>
              <a:rPr lang="en-US" altLang="zh-CN" dirty="0" smtClean="0"/>
              <a:t>for</a:t>
            </a:r>
            <a:r>
              <a:rPr lang="zh-CN" altLang="en-US" dirty="0" smtClean="0"/>
              <a:t>循环。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464DB0-CCE3-4363-801A-A01AADC6398D}" type="slidenum">
              <a:rPr lang="zh-CN" altLang="en-US" smtClean="0"/>
              <a:t>57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709018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464DB0-CCE3-4363-801A-A01AADC6398D}" type="slidenum">
              <a:rPr lang="zh-CN" altLang="en-US" smtClean="0"/>
              <a:t>58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546411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464DB0-CCE3-4363-801A-A01AADC6398D}" type="slidenum">
              <a:rPr lang="zh-CN" altLang="en-US" smtClean="0"/>
              <a:t>59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49812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464DB0-CCE3-4363-801A-A01AADC6398D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7016119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464DB0-CCE3-4363-801A-A01AADC6398D}" type="slidenum">
              <a:rPr lang="zh-CN" altLang="en-US" smtClean="0"/>
              <a:t>60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793519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464DB0-CCE3-4363-801A-A01AADC6398D}" type="slidenum">
              <a:rPr lang="zh-CN" altLang="en-US" smtClean="0"/>
              <a:t>61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028176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464DB0-CCE3-4363-801A-A01AADC6398D}" type="slidenum">
              <a:rPr lang="zh-CN" altLang="en-US" smtClean="0"/>
              <a:t>62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072638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464DB0-CCE3-4363-801A-A01AADC6398D}" type="slidenum">
              <a:rPr lang="zh-CN" altLang="en-US" smtClean="0"/>
              <a:t>63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2294326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464DB0-CCE3-4363-801A-A01AADC6398D}" type="slidenum">
              <a:rPr lang="zh-CN" altLang="en-US" smtClean="0"/>
              <a:t>64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9391674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464DB0-CCE3-4363-801A-A01AADC6398D}" type="slidenum">
              <a:rPr lang="zh-CN" altLang="en-US" smtClean="0"/>
              <a:t>65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218176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464DB0-CCE3-4363-801A-A01AADC6398D}" type="slidenum">
              <a:rPr lang="zh-CN" altLang="en-US" smtClean="0"/>
              <a:t>66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3352344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464DB0-CCE3-4363-801A-A01AADC6398D}" type="slidenum">
              <a:rPr lang="zh-CN" altLang="en-US" smtClean="0"/>
              <a:t>67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6948503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464DB0-CCE3-4363-801A-A01AADC6398D}" type="slidenum">
              <a:rPr lang="zh-CN" altLang="en-US" smtClean="0"/>
              <a:t>68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131677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464DB0-CCE3-4363-801A-A01AADC6398D}" type="slidenum">
              <a:rPr lang="zh-CN" altLang="en-US" smtClean="0"/>
              <a:t>69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39496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464DB0-CCE3-4363-801A-A01AADC6398D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983572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464DB0-CCE3-4363-801A-A01AADC6398D}" type="slidenum">
              <a:rPr lang="zh-CN" altLang="en-US" smtClean="0"/>
              <a:t>70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846709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464DB0-CCE3-4363-801A-A01AADC6398D}" type="slidenum">
              <a:rPr lang="zh-CN" altLang="en-US" smtClean="0"/>
              <a:t>71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4805653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464DB0-CCE3-4363-801A-A01AADC6398D}" type="slidenum">
              <a:rPr lang="zh-CN" altLang="en-US" smtClean="0"/>
              <a:t>72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596964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464DB0-CCE3-4363-801A-A01AADC6398D}" type="slidenum">
              <a:rPr lang="zh-CN" altLang="en-US" smtClean="0"/>
              <a:t>73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363743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464DB0-CCE3-4363-801A-A01AADC6398D}" type="slidenum">
              <a:rPr lang="zh-CN" altLang="en-US" smtClean="0"/>
              <a:t>74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4076275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464DB0-CCE3-4363-801A-A01AADC6398D}" type="slidenum">
              <a:rPr lang="zh-CN" altLang="en-US" smtClean="0"/>
              <a:t>75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8971056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464DB0-CCE3-4363-801A-A01AADC6398D}" type="slidenum">
              <a:rPr lang="zh-CN" altLang="en-US" smtClean="0"/>
              <a:t>76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101074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464DB0-CCE3-4363-801A-A01AADC6398D}" type="slidenum">
              <a:rPr lang="zh-CN" altLang="en-US" smtClean="0"/>
              <a:t>77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0164397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464DB0-CCE3-4363-801A-A01AADC6398D}" type="slidenum">
              <a:rPr lang="zh-CN" altLang="en-US" smtClean="0"/>
              <a:t>78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8305193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464DB0-CCE3-4363-801A-A01AADC6398D}" type="slidenum">
              <a:rPr lang="zh-CN" altLang="en-US" smtClean="0"/>
              <a:t>79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28915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464DB0-CCE3-4363-801A-A01AADC6398D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4801744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464DB0-CCE3-4363-801A-A01AADC6398D}" type="slidenum">
              <a:rPr lang="zh-CN" altLang="en-US" smtClean="0"/>
              <a:t>80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17289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464DB0-CCE3-4363-801A-A01AADC6398D}" type="slidenum">
              <a:rPr lang="zh-CN" altLang="en-US" smtClean="0"/>
              <a:t>81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8370220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464DB0-CCE3-4363-801A-A01AADC6398D}" type="slidenum">
              <a:rPr lang="zh-CN" altLang="en-US" smtClean="0"/>
              <a:t>82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1548217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464DB0-CCE3-4363-801A-A01AADC6398D}" type="slidenum">
              <a:rPr lang="zh-CN" altLang="en-US" smtClean="0"/>
              <a:t>83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5244766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464DB0-CCE3-4363-801A-A01AADC6398D}" type="slidenum">
              <a:rPr lang="zh-CN" altLang="en-US" smtClean="0"/>
              <a:t>84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7633036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464DB0-CCE3-4363-801A-A01AADC6398D}" type="slidenum">
              <a:rPr lang="zh-CN" altLang="en-US" smtClean="0"/>
              <a:t>85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6685624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464DB0-CCE3-4363-801A-A01AADC6398D}" type="slidenum">
              <a:rPr lang="zh-CN" altLang="en-US" smtClean="0"/>
              <a:t>86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5669538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464DB0-CCE3-4363-801A-A01AADC6398D}" type="slidenum">
              <a:rPr lang="zh-CN" altLang="en-US" smtClean="0"/>
              <a:t>87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0144920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464DB0-CCE3-4363-801A-A01AADC6398D}" type="slidenum">
              <a:rPr lang="zh-CN" altLang="en-US" smtClean="0"/>
              <a:t>88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267117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464DB0-CCE3-4363-801A-A01AADC6398D}" type="slidenum">
              <a:rPr lang="zh-CN" altLang="en-US" smtClean="0"/>
              <a:t>89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38583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语句块是在条件为真（条件语句）时执行或者执行多次（循环语句）的一组语句。在代码前放置空格来缩进语句即可创建语句块。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464DB0-CCE3-4363-801A-A01AADC6398D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1538885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464DB0-CCE3-4363-801A-A01AADC6398D}" type="slidenum">
              <a:rPr lang="zh-CN" altLang="en-US" smtClean="0"/>
              <a:t>90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1717320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464DB0-CCE3-4363-801A-A01AADC6398D}" type="slidenum">
              <a:rPr lang="zh-CN" altLang="en-US" smtClean="0"/>
              <a:t>91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0442952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464DB0-CCE3-4363-801A-A01AADC6398D}" type="slidenum">
              <a:rPr lang="zh-CN" altLang="en-US" smtClean="0"/>
              <a:t>92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7434902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464DB0-CCE3-4363-801A-A01AADC6398D}" type="slidenum">
              <a:rPr lang="zh-CN" altLang="en-US" smtClean="0"/>
              <a:t>93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5779454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464DB0-CCE3-4363-801A-A01AADC6398D}" type="slidenum">
              <a:rPr lang="zh-CN" altLang="en-US" smtClean="0"/>
              <a:t>94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0707450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464DB0-CCE3-4363-801A-A01AADC6398D}" type="slidenum">
              <a:rPr lang="zh-CN" altLang="en-US" smtClean="0"/>
              <a:t>95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4774168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464DB0-CCE3-4363-801A-A01AADC6398D}" type="slidenum">
              <a:rPr lang="zh-CN" altLang="en-US" smtClean="0"/>
              <a:t>96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4072547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464DB0-CCE3-4363-801A-A01AADC6398D}" type="slidenum">
              <a:rPr lang="zh-CN" altLang="en-US" smtClean="0"/>
              <a:t>97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3536281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464DB0-CCE3-4363-801A-A01AADC6398D}" type="slidenum">
              <a:rPr lang="zh-CN" altLang="en-US" smtClean="0"/>
              <a:t>98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7567700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464DB0-CCE3-4363-801A-A01AADC6398D}" type="slidenum">
              <a:rPr lang="zh-CN" altLang="en-US" smtClean="0"/>
              <a:t>99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70474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371325" y="387275"/>
            <a:ext cx="324000" cy="32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8" name="矩形 7"/>
          <p:cNvSpPr/>
          <p:nvPr userDrawn="1"/>
        </p:nvSpPr>
        <p:spPr>
          <a:xfrm>
            <a:off x="119325" y="135275"/>
            <a:ext cx="252000" cy="252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9" name="矩形 8"/>
          <p:cNvSpPr/>
          <p:nvPr userDrawn="1"/>
        </p:nvSpPr>
        <p:spPr>
          <a:xfrm>
            <a:off x="11226675" y="6318000"/>
            <a:ext cx="540000" cy="54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16" name="灯片编号占位符 15"/>
          <p:cNvSpPr>
            <a:spLocks noGrp="1"/>
          </p:cNvSpPr>
          <p:nvPr>
            <p:ph type="sldNum" sz="quarter" idx="12"/>
          </p:nvPr>
        </p:nvSpPr>
        <p:spPr>
          <a:xfrm>
            <a:off x="10801349" y="6405440"/>
            <a:ext cx="1390651" cy="365125"/>
          </a:xfrm>
        </p:spPr>
        <p:txBody>
          <a:bodyPr/>
          <a:lstStyle>
            <a:lvl1pPr algn="ctr">
              <a:defRPr sz="2000" b="1">
                <a:solidFill>
                  <a:schemeClr val="bg1"/>
                </a:solidFill>
              </a:defRPr>
            </a:lvl1pPr>
          </a:lstStyle>
          <a:p>
            <a:fld id="{51D91E7F-84B6-4064-9D4E-CC7D244BCA0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99874314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439" userDrawn="1">
          <p15:clr>
            <a:srgbClr val="FBAE40"/>
          </p15:clr>
        </p15:guide>
        <p15:guide id="4" pos="7243" userDrawn="1">
          <p15:clr>
            <a:srgbClr val="FBAE40"/>
          </p15:clr>
        </p15:guide>
        <p15:guide id="5" orient="horz" pos="346" userDrawn="1">
          <p15:clr>
            <a:srgbClr val="FBAE40"/>
          </p15:clr>
        </p15:guide>
        <p15:guide id="6" orient="horz" pos="3974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86665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8" name="Rectangle 12"/>
          <p:cNvSpPr>
            <a:spLocks noGrp="1" noChangeArrowheads="1"/>
          </p:cNvSpPr>
          <p:nvPr>
            <p:ph type="ctrTitle"/>
          </p:nvPr>
        </p:nvSpPr>
        <p:spPr>
          <a:xfrm>
            <a:off x="0" y="2743200"/>
            <a:ext cx="12192000" cy="1600200"/>
          </a:xfrm>
        </p:spPr>
        <p:txBody>
          <a:bodyPr anchor="ctr"/>
          <a:lstStyle>
            <a:lvl1pPr>
              <a:defRPr sz="4400" b="0"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1pPr>
          </a:lstStyle>
          <a:p>
            <a:pPr lvl="0"/>
            <a:r>
              <a:rPr lang="en-US" altLang="zh-CN" noProof="0" smtClean="0"/>
              <a:t>Click to edit Master title style</a:t>
            </a:r>
          </a:p>
        </p:txBody>
      </p:sp>
      <p:sp>
        <p:nvSpPr>
          <p:cNvPr id="19472" name="Rectangle 1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11582400" y="6486525"/>
            <a:ext cx="609600" cy="381000"/>
          </a:xfr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8338037-CA8C-40CF-B9F0-C6B03D3EFDEF}" type="slidenum">
              <a:rPr lang="en-US" altLang="zh-CN"/>
              <a:pPr/>
              <a:t>‹#›</a:t>
            </a:fld>
            <a:endParaRPr lang="en-US" altLang="zh-CN"/>
          </a:p>
        </p:txBody>
      </p:sp>
      <p:pic>
        <p:nvPicPr>
          <p:cNvPr id="19481" name="Picture 25" descr="snake-on-tree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733551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82" name="Picture 26" descr="2006-10-28_Python_in_60_Minutes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04" t="68115" r="19565" b="1450"/>
          <a:stretch>
            <a:fillRect/>
          </a:stretch>
        </p:blipFill>
        <p:spPr bwMode="auto">
          <a:xfrm>
            <a:off x="2133600" y="741364"/>
            <a:ext cx="7213600" cy="1925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483" name="Rectangle 27"/>
          <p:cNvSpPr>
            <a:spLocks noChangeArrowheads="1"/>
          </p:cNvSpPr>
          <p:nvPr userDrawn="1"/>
        </p:nvSpPr>
        <p:spPr bwMode="auto">
          <a:xfrm>
            <a:off x="2641600" y="4191000"/>
            <a:ext cx="7416800" cy="2209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287338" indent="-287338" eaLnBrk="0" hangingPunct="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4538" indent="-287338" eaLnBrk="0" hangingPunct="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lnSpc>
                <a:spcPct val="102000"/>
              </a:lnSpc>
              <a:spcBef>
                <a:spcPct val="20000"/>
              </a:spcBef>
              <a:buClr>
                <a:srgbClr val="808080"/>
              </a:buClr>
              <a:buSzPct val="60000"/>
            </a:pPr>
            <a:endParaRPr kumimoji="0" lang="en-GB" altLang="zh-CN" sz="1600">
              <a:latin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1391057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A4C821-51AF-415E-BF5B-CDCDE3466362}" type="datetime1">
              <a:rPr lang="zh-CN" altLang="en-US" smtClean="0"/>
              <a:t>2019/4/23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D91E7F-84B6-4064-9D4E-CC7D244BCA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60663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1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1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1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1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1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pyformat.info/" TargetMode="Externa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3135086"/>
            <a:ext cx="12192000" cy="187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Rectangle 16"/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/>
          <a:p>
            <a:fld id="{FC1E6C98-B3ED-49CD-8E00-88A218D28E05}" type="slidenum">
              <a:rPr lang="en-US" altLang="zh-CN"/>
              <a:pPr/>
              <a:t>1</a:t>
            </a:fld>
            <a:endParaRPr lang="en-US" altLang="zh-CN"/>
          </a:p>
        </p:txBody>
      </p:sp>
      <p:sp>
        <p:nvSpPr>
          <p:cNvPr id="1227783" name="Rectangle 7"/>
          <p:cNvSpPr>
            <a:spLocks noGrp="1" noChangeArrowheads="1"/>
          </p:cNvSpPr>
          <p:nvPr>
            <p:ph type="title"/>
          </p:nvPr>
        </p:nvSpPr>
        <p:spPr>
          <a:xfrm>
            <a:off x="0" y="3229429"/>
            <a:ext cx="12192000" cy="1600200"/>
          </a:xfrm>
        </p:spPr>
        <p:txBody>
          <a:bodyPr/>
          <a:lstStyle/>
          <a:p>
            <a:pPr algn="ctr"/>
            <a:r>
              <a:rPr lang="en-US" altLang="zh-CN" dirty="0">
                <a:solidFill>
                  <a:schemeClr val="bg1"/>
                </a:solidFill>
                <a:ea typeface="宋体" panose="02010600030101010101" pitchFamily="2" charset="-122"/>
              </a:rPr>
              <a:t>Introduction to Programming</a:t>
            </a:r>
            <a:br>
              <a:rPr lang="en-US" altLang="zh-CN" dirty="0">
                <a:solidFill>
                  <a:schemeClr val="bg1"/>
                </a:solidFill>
                <a:ea typeface="宋体" panose="02010600030101010101" pitchFamily="2" charset="-122"/>
              </a:rPr>
            </a:br>
            <a:r>
              <a:rPr lang="en-US" altLang="zh-CN" dirty="0">
                <a:solidFill>
                  <a:schemeClr val="bg1"/>
                </a:solidFill>
                <a:ea typeface="宋体" panose="02010600030101010101" pitchFamily="2" charset="-122"/>
              </a:rPr>
              <a:t>with Python</a:t>
            </a:r>
          </a:p>
        </p:txBody>
      </p:sp>
    </p:spTree>
    <p:extLst>
      <p:ext uri="{BB962C8B-B14F-4D97-AF65-F5344CB8AC3E}">
        <p14:creationId xmlns:p14="http://schemas.microsoft.com/office/powerpoint/2010/main" val="11415942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695325" y="287665"/>
            <a:ext cx="30454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latin typeface="微软雅黑" panose="020B0503020204020204" pitchFamily="34" charset="-122"/>
              </a:rPr>
              <a:t>Basic Datatypes</a:t>
            </a:r>
            <a:endParaRPr lang="zh-CN" altLang="en-US" sz="2800" b="1" dirty="0">
              <a:latin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10801349" y="6409373"/>
            <a:ext cx="1390651" cy="365125"/>
          </a:xfrm>
        </p:spPr>
        <p:txBody>
          <a:bodyPr/>
          <a:lstStyle/>
          <a:p>
            <a:fld id="{51D91E7F-84B6-4064-9D4E-CC7D244BCA04}" type="slidenum">
              <a:rPr lang="zh-CN" altLang="en-US" smtClean="0"/>
              <a:pPr/>
              <a:t>10</a:t>
            </a:fld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992807" y="1132761"/>
            <a:ext cx="216918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600" dirty="0" smtClean="0"/>
              <a:t>Integers </a:t>
            </a:r>
            <a:endParaRPr lang="zh-CN" altLang="en-US" sz="2600" dirty="0"/>
          </a:p>
        </p:txBody>
      </p:sp>
      <p:sp>
        <p:nvSpPr>
          <p:cNvPr id="5" name="文本框 4"/>
          <p:cNvSpPr txBox="1"/>
          <p:nvPr/>
        </p:nvSpPr>
        <p:spPr>
          <a:xfrm>
            <a:off x="1514764" y="1783332"/>
            <a:ext cx="836479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200" dirty="0" smtClean="0"/>
              <a:t>z = 5//2          </a:t>
            </a:r>
            <a:r>
              <a:rPr lang="en-US" altLang="zh-CN" sz="2200" dirty="0" smtClean="0">
                <a:solidFill>
                  <a:srgbClr val="0D02A2"/>
                </a:solidFill>
              </a:rPr>
              <a:t># Answer is 2, “//” means integer division</a:t>
            </a:r>
            <a:endParaRPr lang="zh-CN" altLang="en-US" sz="2200" dirty="0">
              <a:solidFill>
                <a:srgbClr val="0D02A2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43709" y="2462797"/>
            <a:ext cx="169469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altLang="zh-CN" sz="2600" dirty="0" smtClean="0"/>
              <a:t>Floats</a:t>
            </a:r>
            <a:endParaRPr lang="zh-CN" altLang="en-US" sz="2600" dirty="0"/>
          </a:p>
        </p:txBody>
      </p:sp>
      <p:sp>
        <p:nvSpPr>
          <p:cNvPr id="8" name="文本框 7"/>
          <p:cNvSpPr txBox="1"/>
          <p:nvPr/>
        </p:nvSpPr>
        <p:spPr>
          <a:xfrm>
            <a:off x="1514764" y="3078930"/>
            <a:ext cx="802014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200" dirty="0" smtClean="0"/>
              <a:t>z = 5/2          </a:t>
            </a:r>
            <a:r>
              <a:rPr lang="en-US" altLang="zh-CN" sz="2200" dirty="0" smtClean="0">
                <a:solidFill>
                  <a:srgbClr val="0D02A2"/>
                </a:solidFill>
              </a:rPr>
              <a:t># Answer is 2.5, “/” means float division</a:t>
            </a:r>
            <a:endParaRPr lang="zh-CN" altLang="en-US" sz="2200" dirty="0">
              <a:solidFill>
                <a:srgbClr val="0D02A2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043709" y="3686054"/>
            <a:ext cx="183255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600" dirty="0" smtClean="0"/>
              <a:t>Strings</a:t>
            </a:r>
            <a:endParaRPr lang="zh-CN" altLang="en-US" sz="2600" dirty="0"/>
          </a:p>
        </p:txBody>
      </p:sp>
      <p:sp>
        <p:nvSpPr>
          <p:cNvPr id="10" name="文本框 9"/>
          <p:cNvSpPr txBox="1"/>
          <p:nvPr/>
        </p:nvSpPr>
        <p:spPr>
          <a:xfrm>
            <a:off x="1431407" y="4312285"/>
            <a:ext cx="8448147" cy="24622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200" dirty="0" smtClean="0">
                <a:solidFill>
                  <a:srgbClr val="7030A0"/>
                </a:solidFill>
              </a:rPr>
              <a:t>Can use “” or ‘’ to specify.</a:t>
            </a:r>
          </a:p>
          <a:p>
            <a:r>
              <a:rPr lang="en-US" altLang="zh-CN" sz="2200" dirty="0" smtClean="0">
                <a:solidFill>
                  <a:srgbClr val="7030A0"/>
                </a:solidFill>
              </a:rPr>
              <a:t>    </a:t>
            </a:r>
            <a:r>
              <a:rPr lang="en-US" altLang="zh-CN" sz="2200" dirty="0" smtClean="0">
                <a:solidFill>
                  <a:srgbClr val="FF3300"/>
                </a:solidFill>
              </a:rPr>
              <a:t>“</a:t>
            </a:r>
            <a:r>
              <a:rPr lang="en-US" altLang="zh-CN" sz="2200" dirty="0" err="1" smtClean="0">
                <a:solidFill>
                  <a:srgbClr val="FF3300"/>
                </a:solidFill>
              </a:rPr>
              <a:t>abc</a:t>
            </a:r>
            <a:r>
              <a:rPr lang="en-US" altLang="zh-CN" sz="2200" dirty="0" smtClean="0">
                <a:solidFill>
                  <a:srgbClr val="FF3300"/>
                </a:solidFill>
              </a:rPr>
              <a:t>”  ‘</a:t>
            </a:r>
            <a:r>
              <a:rPr lang="en-US" altLang="zh-CN" sz="2200" dirty="0" err="1" smtClean="0">
                <a:solidFill>
                  <a:srgbClr val="FF3300"/>
                </a:solidFill>
              </a:rPr>
              <a:t>abc</a:t>
            </a:r>
            <a:r>
              <a:rPr lang="en-US" altLang="zh-CN" sz="2200" dirty="0" smtClean="0">
                <a:solidFill>
                  <a:srgbClr val="FF3300"/>
                </a:solidFill>
              </a:rPr>
              <a:t>’  (same thing)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200" dirty="0" smtClean="0">
                <a:solidFill>
                  <a:srgbClr val="7030A0"/>
                </a:solidFill>
              </a:rPr>
              <a:t>Unmatched can </a:t>
            </a:r>
            <a:r>
              <a:rPr lang="en-US" altLang="zh-CN" sz="2200" dirty="0" smtClean="0">
                <a:solidFill>
                  <a:srgbClr val="7030A0"/>
                </a:solidFill>
              </a:rPr>
              <a:t>occur </a:t>
            </a:r>
            <a:r>
              <a:rPr lang="en-US" altLang="zh-CN" sz="2200" dirty="0" smtClean="0">
                <a:solidFill>
                  <a:srgbClr val="7030A0"/>
                </a:solidFill>
              </a:rPr>
              <a:t>within the string</a:t>
            </a:r>
          </a:p>
          <a:p>
            <a:r>
              <a:rPr lang="en-US" altLang="zh-CN" sz="2200" dirty="0">
                <a:solidFill>
                  <a:srgbClr val="7030A0"/>
                </a:solidFill>
              </a:rPr>
              <a:t> </a:t>
            </a:r>
            <a:r>
              <a:rPr lang="en-US" altLang="zh-CN" sz="2200" dirty="0" smtClean="0">
                <a:solidFill>
                  <a:srgbClr val="7030A0"/>
                </a:solidFill>
              </a:rPr>
              <a:t>   </a:t>
            </a:r>
            <a:r>
              <a:rPr lang="en-US" altLang="zh-CN" sz="2200" dirty="0" smtClean="0">
                <a:solidFill>
                  <a:srgbClr val="FF3300"/>
                </a:solidFill>
              </a:rPr>
              <a:t>“matt’s”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200" dirty="0" smtClean="0">
                <a:solidFill>
                  <a:srgbClr val="7030A0"/>
                </a:solidFill>
              </a:rPr>
              <a:t>Use triple double-quotes for multi-line strings or strings</a:t>
            </a:r>
          </a:p>
          <a:p>
            <a:r>
              <a:rPr lang="en-US" altLang="zh-CN" sz="2200" dirty="0">
                <a:solidFill>
                  <a:srgbClr val="7030A0"/>
                </a:solidFill>
              </a:rPr>
              <a:t> </a:t>
            </a:r>
            <a:r>
              <a:rPr lang="en-US" altLang="zh-CN" sz="2200" dirty="0" smtClean="0">
                <a:solidFill>
                  <a:srgbClr val="7030A0"/>
                </a:solidFill>
              </a:rPr>
              <a:t>   then contain both ‘ and “ inside of them</a:t>
            </a:r>
          </a:p>
          <a:p>
            <a:r>
              <a:rPr lang="en-US" altLang="zh-CN" sz="2200" dirty="0" smtClean="0">
                <a:solidFill>
                  <a:srgbClr val="FF3300"/>
                </a:solidFill>
              </a:rPr>
              <a:t>    ”””</a:t>
            </a:r>
            <a:r>
              <a:rPr lang="en-US" altLang="zh-CN" sz="2200" dirty="0" err="1" smtClean="0">
                <a:solidFill>
                  <a:srgbClr val="FF3300"/>
                </a:solidFill>
              </a:rPr>
              <a:t>a’b”c</a:t>
            </a:r>
            <a:r>
              <a:rPr lang="en-US" altLang="zh-CN" sz="2200" dirty="0" smtClean="0">
                <a:solidFill>
                  <a:srgbClr val="FF3300"/>
                </a:solidFill>
              </a:rPr>
              <a:t>”””</a:t>
            </a:r>
          </a:p>
        </p:txBody>
      </p:sp>
    </p:spTree>
    <p:extLst>
      <p:ext uri="{BB962C8B-B14F-4D97-AF65-F5344CB8AC3E}">
        <p14:creationId xmlns:p14="http://schemas.microsoft.com/office/powerpoint/2010/main" val="1506073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695325" y="287665"/>
            <a:ext cx="57147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latin typeface="微软雅黑" panose="020B0503020204020204" pitchFamily="34" charset="-122"/>
              </a:rPr>
              <a:t>Iterating </a:t>
            </a:r>
            <a:r>
              <a:rPr lang="en-US" altLang="zh-CN" sz="2800" b="1" dirty="0">
                <a:latin typeface="微软雅黑" panose="020B0503020204020204" pitchFamily="34" charset="-122"/>
              </a:rPr>
              <a:t>over Array Elements</a:t>
            </a:r>
            <a:endParaRPr lang="zh-CN" altLang="en-US" sz="2800" b="1" dirty="0">
              <a:latin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91E7F-84B6-4064-9D4E-CC7D244BCA04}" type="slidenum">
              <a:rPr lang="zh-CN" altLang="en-US" smtClean="0"/>
              <a:pPr/>
              <a:t>100</a:t>
            </a:fld>
            <a:endParaRPr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1283855" y="1616364"/>
            <a:ext cx="9370770" cy="30992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400"/>
              </a:lnSpc>
            </a:pPr>
            <a:r>
              <a:rPr lang="en-US" altLang="zh-CN" sz="2400" i="1" dirty="0"/>
              <a:t>• </a:t>
            </a:r>
            <a:r>
              <a:rPr lang="en-US" altLang="zh-CN" sz="2400" dirty="0"/>
              <a:t>In general, avoid iteration over elements</a:t>
            </a:r>
            <a:br>
              <a:rPr lang="en-US" altLang="zh-CN" sz="2400" dirty="0"/>
            </a:br>
            <a:r>
              <a:rPr lang="en-US" altLang="zh-CN" sz="2400" i="1" dirty="0"/>
              <a:t>• </a:t>
            </a:r>
            <a:r>
              <a:rPr lang="en-US" altLang="zh-CN" sz="2400" dirty="0"/>
              <a:t>Iterating is slow compared to a vector operation</a:t>
            </a:r>
            <a:br>
              <a:rPr lang="en-US" altLang="zh-CN" sz="2400" dirty="0"/>
            </a:br>
            <a:r>
              <a:rPr lang="en-US" altLang="zh-CN" sz="2400" i="1" dirty="0"/>
              <a:t>• </a:t>
            </a:r>
            <a:r>
              <a:rPr lang="en-US" altLang="zh-CN" sz="2400" dirty="0"/>
              <a:t>If you must, use the for loop</a:t>
            </a:r>
            <a:br>
              <a:rPr lang="en-US" altLang="zh-CN" sz="2400" dirty="0"/>
            </a:br>
            <a:r>
              <a:rPr lang="en-US" altLang="zh-CN" sz="2400" i="1" dirty="0"/>
              <a:t>• </a:t>
            </a:r>
            <a:r>
              <a:rPr lang="en-US" altLang="zh-CN" sz="2400" dirty="0"/>
              <a:t>In order to enable vectorization, ensure that user-written</a:t>
            </a:r>
            <a:br>
              <a:rPr lang="en-US" altLang="zh-CN" sz="2400" dirty="0"/>
            </a:br>
            <a:r>
              <a:rPr lang="en-US" altLang="zh-CN" sz="2400" dirty="0" smtClean="0"/>
              <a:t>   functions </a:t>
            </a:r>
            <a:r>
              <a:rPr lang="en-US" altLang="zh-CN" sz="2400" dirty="0"/>
              <a:t>can work with vector inputs.</a:t>
            </a:r>
            <a:br>
              <a:rPr lang="en-US" altLang="zh-CN" sz="2400" dirty="0"/>
            </a:br>
            <a:r>
              <a:rPr lang="en-US" altLang="zh-CN" sz="2400" dirty="0" smtClean="0"/>
              <a:t>	</a:t>
            </a:r>
            <a:r>
              <a:rPr lang="en-US" altLang="zh-CN" sz="2400" i="1" dirty="0" smtClean="0"/>
              <a:t>• </a:t>
            </a:r>
            <a:r>
              <a:rPr lang="en-US" altLang="zh-CN" sz="2400" dirty="0"/>
              <a:t>Use the </a:t>
            </a:r>
            <a:r>
              <a:rPr lang="en-US" altLang="zh-CN" sz="2400" dirty="0" err="1"/>
              <a:t>vectorize</a:t>
            </a:r>
            <a:r>
              <a:rPr lang="en-US" altLang="zh-CN" sz="2400" dirty="0"/>
              <a:t> function</a:t>
            </a:r>
            <a:br>
              <a:rPr lang="en-US" altLang="zh-CN" sz="2400" dirty="0"/>
            </a:br>
            <a:r>
              <a:rPr lang="en-US" altLang="zh-CN" sz="2400" dirty="0" smtClean="0"/>
              <a:t>	</a:t>
            </a:r>
            <a:r>
              <a:rPr lang="en-US" altLang="zh-CN" sz="2400" i="1" dirty="0" smtClean="0"/>
              <a:t>• </a:t>
            </a:r>
            <a:r>
              <a:rPr lang="en-US" altLang="zh-CN" sz="2400" dirty="0"/>
              <a:t>Use the any or all function with array</a:t>
            </a:r>
            <a:r>
              <a:rPr lang="en-US" altLang="zh-CN" sz="2400" dirty="0"/>
              <a:t> 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194025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695324" y="287665"/>
            <a:ext cx="24635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err="1" smtClean="0">
                <a:latin typeface="微软雅黑" panose="020B0503020204020204" pitchFamily="34" charset="-122"/>
              </a:rPr>
              <a:t>Vectorize</a:t>
            </a:r>
            <a:endParaRPr lang="zh-CN" altLang="en-US" sz="2800" b="1" dirty="0">
              <a:latin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91E7F-84B6-4064-9D4E-CC7D244BCA04}" type="slidenum">
              <a:rPr lang="zh-CN" altLang="en-US" smtClean="0"/>
              <a:pPr/>
              <a:t>101</a:t>
            </a:fld>
            <a:endParaRPr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1052946" y="1142461"/>
            <a:ext cx="9033163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&gt;&gt;&gt; </a:t>
            </a:r>
            <a:r>
              <a:rPr lang="en-US" altLang="zh-CN" sz="2400" dirty="0" err="1"/>
              <a:t>def</a:t>
            </a:r>
            <a:r>
              <a:rPr lang="en-US" altLang="zh-CN" sz="2400" dirty="0"/>
              <a:t> Theta (x):</a:t>
            </a:r>
          </a:p>
          <a:p>
            <a:r>
              <a:rPr lang="en-US" altLang="zh-CN" sz="2400" dirty="0" smtClean="0">
                <a:solidFill>
                  <a:schemeClr val="accent2">
                    <a:lumMod val="75000"/>
                  </a:schemeClr>
                </a:solidFill>
              </a:rPr>
              <a:t>"""</a:t>
            </a:r>
            <a:endParaRPr lang="en-US" altLang="zh-CN" sz="2400" dirty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US" altLang="zh-CN" sz="2400" dirty="0" smtClean="0">
                <a:solidFill>
                  <a:schemeClr val="accent2">
                    <a:lumMod val="75000"/>
                  </a:schemeClr>
                </a:solidFill>
              </a:rPr>
              <a:t>Scalar </a:t>
            </a:r>
            <a:r>
              <a:rPr lang="en-US" altLang="zh-CN" sz="2400" dirty="0" err="1">
                <a:solidFill>
                  <a:schemeClr val="accent2">
                    <a:lumMod val="75000"/>
                  </a:schemeClr>
                </a:solidFill>
              </a:rPr>
              <a:t>implemenation</a:t>
            </a:r>
            <a:r>
              <a:rPr lang="en-US" altLang="zh-CN" sz="2400" dirty="0">
                <a:solidFill>
                  <a:schemeClr val="accent2">
                    <a:lumMod val="75000"/>
                  </a:schemeClr>
                </a:solidFill>
              </a:rPr>
              <a:t> of </a:t>
            </a:r>
            <a:r>
              <a:rPr lang="en-US" altLang="zh-CN" sz="2400" dirty="0" err="1" smtClean="0">
                <a:solidFill>
                  <a:schemeClr val="accent2">
                    <a:lumMod val="75000"/>
                  </a:schemeClr>
                </a:solidFill>
              </a:rPr>
              <a:t>theHeaviside</a:t>
            </a:r>
            <a:r>
              <a:rPr lang="en-US" altLang="zh-CN" sz="2400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accent2">
                    <a:lumMod val="75000"/>
                  </a:schemeClr>
                </a:solidFill>
              </a:rPr>
              <a:t>step function .</a:t>
            </a:r>
          </a:p>
          <a:p>
            <a:r>
              <a:rPr lang="en-US" altLang="zh-CN" sz="2400" dirty="0" smtClean="0">
                <a:solidFill>
                  <a:schemeClr val="accent2">
                    <a:lumMod val="75000"/>
                  </a:schemeClr>
                </a:solidFill>
              </a:rPr>
              <a:t>"""</a:t>
            </a:r>
            <a:endParaRPr lang="en-US" altLang="zh-CN" sz="2400" dirty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US" altLang="zh-CN" sz="2400" dirty="0" smtClean="0"/>
              <a:t>	      if </a:t>
            </a:r>
            <a:r>
              <a:rPr lang="en-US" altLang="zh-CN" sz="2400" dirty="0"/>
              <a:t>x &gt;= 0:</a:t>
            </a:r>
          </a:p>
          <a:p>
            <a:r>
              <a:rPr lang="en-US" altLang="zh-CN" sz="2400" dirty="0" smtClean="0"/>
              <a:t>	           return </a:t>
            </a:r>
            <a:r>
              <a:rPr lang="en-US" altLang="zh-CN" sz="2400" dirty="0"/>
              <a:t>1</a:t>
            </a:r>
          </a:p>
          <a:p>
            <a:r>
              <a:rPr lang="en-US" altLang="zh-CN" sz="2400" dirty="0" smtClean="0"/>
              <a:t>              else </a:t>
            </a:r>
            <a:r>
              <a:rPr lang="en-US" altLang="zh-CN" sz="2400" dirty="0"/>
              <a:t>:</a:t>
            </a:r>
          </a:p>
          <a:p>
            <a:r>
              <a:rPr lang="en-US" altLang="zh-CN" sz="2400" dirty="0" smtClean="0"/>
              <a:t>	           return </a:t>
            </a:r>
            <a:r>
              <a:rPr lang="en-US" altLang="zh-CN" sz="2400" dirty="0"/>
              <a:t>0</a:t>
            </a:r>
          </a:p>
          <a:p>
            <a:endParaRPr lang="en-US" altLang="zh-CN" sz="2400" dirty="0"/>
          </a:p>
          <a:p>
            <a:endParaRPr lang="en-US" altLang="zh-CN" sz="2400" dirty="0"/>
          </a:p>
          <a:p>
            <a:r>
              <a:rPr lang="en-US" altLang="zh-CN" sz="2400" dirty="0"/>
              <a:t>&gt;&gt;&gt; Theta (1.0)</a:t>
            </a:r>
          </a:p>
          <a:p>
            <a:r>
              <a:rPr lang="en-US" altLang="zh-CN" sz="2400" dirty="0"/>
              <a:t>1</a:t>
            </a:r>
          </a:p>
          <a:p>
            <a:r>
              <a:rPr lang="en-US" altLang="zh-CN" sz="2400" dirty="0"/>
              <a:t>&gt;&gt;&gt; Theta ( -1.0)</a:t>
            </a:r>
          </a:p>
          <a:p>
            <a:r>
              <a:rPr lang="en-US" altLang="zh-CN" sz="2400" dirty="0"/>
              <a:t>0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64395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695325" y="287665"/>
            <a:ext cx="24727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err="1" smtClean="0">
                <a:latin typeface="微软雅黑" panose="020B0503020204020204" pitchFamily="34" charset="-122"/>
              </a:rPr>
              <a:t>Vectorize</a:t>
            </a:r>
            <a:endParaRPr lang="zh-CN" altLang="en-US" sz="2800" b="1" dirty="0">
              <a:latin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91E7F-84B6-4064-9D4E-CC7D244BCA04}" type="slidenum">
              <a:rPr lang="zh-CN" altLang="en-US" smtClean="0"/>
              <a:pPr/>
              <a:t>102</a:t>
            </a:fld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695325" y="1173019"/>
            <a:ext cx="102165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Without </a:t>
            </a:r>
            <a:r>
              <a:rPr lang="en-US" altLang="zh-CN" sz="2400" dirty="0" err="1"/>
              <a:t>vectorize</a:t>
            </a:r>
            <a:r>
              <a:rPr lang="en-US" altLang="zh-CN" sz="2400" dirty="0"/>
              <a:t> we would not be able to pass v to </a:t>
            </a:r>
            <a:r>
              <a:rPr lang="en-US" altLang="zh-CN" sz="2400" dirty="0" smtClean="0"/>
              <a:t>the function</a:t>
            </a:r>
            <a:endParaRPr lang="zh-CN" altLang="en-US" sz="2400" dirty="0"/>
          </a:p>
        </p:txBody>
      </p:sp>
      <p:sp>
        <p:nvSpPr>
          <p:cNvPr id="6" name="文本框 5"/>
          <p:cNvSpPr txBox="1"/>
          <p:nvPr/>
        </p:nvSpPr>
        <p:spPr>
          <a:xfrm>
            <a:off x="1219200" y="2198255"/>
            <a:ext cx="5568960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&gt;&gt;&gt; </a:t>
            </a:r>
            <a:r>
              <a:rPr lang="en-US" altLang="zh-CN" sz="2400" dirty="0" smtClean="0"/>
              <a:t>v = </a:t>
            </a:r>
            <a:r>
              <a:rPr lang="en-US" altLang="zh-CN" sz="2400" dirty="0" err="1" smtClean="0"/>
              <a:t>np.arange</a:t>
            </a:r>
            <a:r>
              <a:rPr lang="en-US" altLang="zh-CN" sz="2400" dirty="0" smtClean="0"/>
              <a:t>(1,5)</a:t>
            </a:r>
            <a:endParaRPr lang="en-US" altLang="zh-CN" sz="2400" dirty="0"/>
          </a:p>
          <a:p>
            <a:r>
              <a:rPr lang="en-US" altLang="zh-CN" sz="2400" dirty="0"/>
              <a:t>array ([1 , 2, 3, 4])</a:t>
            </a:r>
          </a:p>
          <a:p>
            <a:endParaRPr lang="en-US" altLang="zh-CN" sz="2400" dirty="0" smtClean="0"/>
          </a:p>
          <a:p>
            <a:r>
              <a:rPr lang="en-US" altLang="zh-CN" sz="2400" dirty="0" smtClean="0"/>
              <a:t>&gt;&gt;&gt; </a:t>
            </a:r>
            <a:r>
              <a:rPr lang="en-US" altLang="zh-CN" sz="2400" dirty="0" err="1"/>
              <a:t>Tvec</a:t>
            </a:r>
            <a:r>
              <a:rPr lang="en-US" altLang="zh-CN" sz="2400" dirty="0"/>
              <a:t> = </a:t>
            </a:r>
            <a:r>
              <a:rPr lang="en-US" altLang="zh-CN" sz="2400" dirty="0" err="1" smtClean="0"/>
              <a:t>np.vectorize</a:t>
            </a:r>
            <a:r>
              <a:rPr lang="en-US" altLang="zh-CN" sz="2400" dirty="0" smtClean="0"/>
              <a:t> </a:t>
            </a:r>
            <a:r>
              <a:rPr lang="en-US" altLang="zh-CN" sz="2400" dirty="0"/>
              <a:t>( Theta )</a:t>
            </a:r>
          </a:p>
          <a:p>
            <a:r>
              <a:rPr lang="en-US" altLang="zh-CN" sz="2400" dirty="0"/>
              <a:t>&gt;&gt;&gt; </a:t>
            </a:r>
            <a:r>
              <a:rPr lang="en-US" altLang="zh-CN" sz="2400" dirty="0" err="1"/>
              <a:t>Tvec</a:t>
            </a:r>
            <a:r>
              <a:rPr lang="en-US" altLang="zh-CN" sz="2400" dirty="0"/>
              <a:t> (v)</a:t>
            </a:r>
          </a:p>
          <a:p>
            <a:r>
              <a:rPr lang="en-US" altLang="zh-CN" sz="2400" dirty="0"/>
              <a:t>array ([1 , 1, 1, 1])</a:t>
            </a:r>
          </a:p>
          <a:p>
            <a:endParaRPr lang="en-US" altLang="zh-CN" sz="2400" dirty="0" smtClean="0"/>
          </a:p>
          <a:p>
            <a:r>
              <a:rPr lang="en-US" altLang="zh-CN" sz="2400" dirty="0" smtClean="0"/>
              <a:t>&gt;&gt;&gt; </a:t>
            </a:r>
            <a:r>
              <a:rPr lang="en-US" altLang="zh-CN" sz="2400" dirty="0" err="1"/>
              <a:t>Tvec</a:t>
            </a:r>
            <a:r>
              <a:rPr lang="en-US" altLang="zh-CN" sz="2400" dirty="0"/>
              <a:t> (1.0)</a:t>
            </a:r>
          </a:p>
          <a:p>
            <a:r>
              <a:rPr lang="en-US" altLang="zh-CN" sz="2400" dirty="0"/>
              <a:t>array (1)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805533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695325" y="287665"/>
            <a:ext cx="39690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latin typeface="微软雅黑" panose="020B0503020204020204" pitchFamily="34" charset="-122"/>
              </a:rPr>
              <a:t>Arrays in conditions</a:t>
            </a:r>
            <a:endParaRPr lang="zh-CN" altLang="en-US" sz="2800" b="1" dirty="0">
              <a:latin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91E7F-84B6-4064-9D4E-CC7D244BCA04}" type="slidenum">
              <a:rPr lang="zh-CN" altLang="en-US" smtClean="0"/>
              <a:pPr/>
              <a:t>103</a:t>
            </a:fld>
            <a:endParaRPr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1163782" y="1348509"/>
            <a:ext cx="82431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Use the </a:t>
            </a:r>
            <a:r>
              <a:rPr lang="en-US" altLang="zh-CN" sz="2400" b="1" dirty="0">
                <a:solidFill>
                  <a:srgbClr val="FF0000"/>
                </a:solidFill>
              </a:rPr>
              <a:t>any</a:t>
            </a:r>
            <a:r>
              <a:rPr lang="en-US" altLang="zh-CN" sz="2400" dirty="0"/>
              <a:t> or </a:t>
            </a:r>
            <a:r>
              <a:rPr lang="en-US" altLang="zh-CN" sz="2400" b="1" dirty="0">
                <a:solidFill>
                  <a:srgbClr val="FF0000"/>
                </a:solidFill>
              </a:rPr>
              <a:t>all </a:t>
            </a:r>
            <a:r>
              <a:rPr lang="en-US" altLang="zh-CN" sz="2400" dirty="0"/>
              <a:t>functions associated with arrays</a:t>
            </a:r>
            <a:r>
              <a:rPr lang="en-US" altLang="zh-CN" sz="2400" dirty="0"/>
              <a:t> </a:t>
            </a:r>
            <a:endParaRPr lang="zh-CN" altLang="en-US" sz="2400" dirty="0"/>
          </a:p>
        </p:txBody>
      </p:sp>
      <p:sp>
        <p:nvSpPr>
          <p:cNvPr id="3" name="文本框 2"/>
          <p:cNvSpPr txBox="1"/>
          <p:nvPr/>
        </p:nvSpPr>
        <p:spPr>
          <a:xfrm>
            <a:off x="1440873" y="2466109"/>
            <a:ext cx="1065876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&gt;&gt;&gt; v</a:t>
            </a:r>
            <a:br>
              <a:rPr lang="en-US" altLang="zh-CN" sz="2400" dirty="0"/>
            </a:br>
            <a:r>
              <a:rPr lang="en-US" altLang="zh-CN" sz="2400" dirty="0"/>
              <a:t>array ([1 , 2, 3, 4])</a:t>
            </a:r>
            <a:br>
              <a:rPr lang="en-US" altLang="zh-CN" sz="2400" dirty="0"/>
            </a:br>
            <a:endParaRPr lang="en-US" altLang="zh-CN" sz="2400" dirty="0" smtClean="0"/>
          </a:p>
          <a:p>
            <a:r>
              <a:rPr lang="en-US" altLang="zh-CN" sz="2400" dirty="0" smtClean="0"/>
              <a:t>&gt;&gt;&gt; </a:t>
            </a:r>
            <a:r>
              <a:rPr lang="en-US" altLang="zh-CN" sz="2400" dirty="0"/>
              <a:t>(v &gt; 3). any ()</a:t>
            </a:r>
            <a:br>
              <a:rPr lang="en-US" altLang="zh-CN" sz="2400" dirty="0"/>
            </a:br>
            <a:r>
              <a:rPr lang="en-US" altLang="zh-CN" sz="2400" dirty="0" smtClean="0"/>
              <a:t>True     </a:t>
            </a:r>
            <a:r>
              <a:rPr lang="en-US" altLang="zh-CN" sz="2400" dirty="0" smtClean="0">
                <a:solidFill>
                  <a:schemeClr val="accent2">
                    <a:lumMod val="75000"/>
                  </a:schemeClr>
                </a:solidFill>
              </a:rPr>
              <a:t># True if there is one element meets the condition</a:t>
            </a:r>
            <a:r>
              <a:rPr lang="en-US" altLang="zh-CN" sz="2400" dirty="0">
                <a:solidFill>
                  <a:schemeClr val="accent2">
                    <a:lumMod val="75000"/>
                  </a:schemeClr>
                </a:solidFill>
              </a:rPr>
              <a:t/>
            </a:r>
            <a:br>
              <a:rPr lang="en-US" altLang="zh-CN" sz="2400" dirty="0">
                <a:solidFill>
                  <a:schemeClr val="accent2">
                    <a:lumMod val="75000"/>
                  </a:schemeClr>
                </a:solidFill>
              </a:rPr>
            </a:br>
            <a:endParaRPr lang="en-US" altLang="zh-CN" sz="2400" dirty="0" smtClean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US" altLang="zh-CN" sz="2400" dirty="0" smtClean="0"/>
              <a:t>&gt;&gt;&gt; </a:t>
            </a:r>
            <a:r>
              <a:rPr lang="en-US" altLang="zh-CN" sz="2400" dirty="0"/>
              <a:t>(v &gt; 3). all ()</a:t>
            </a:r>
            <a:br>
              <a:rPr lang="en-US" altLang="zh-CN" sz="2400" dirty="0"/>
            </a:br>
            <a:r>
              <a:rPr lang="en-US" altLang="zh-CN" sz="2400" dirty="0"/>
              <a:t>False</a:t>
            </a:r>
            <a:r>
              <a:rPr lang="en-US" altLang="zh-CN" sz="2400" dirty="0"/>
              <a:t> </a:t>
            </a:r>
            <a:r>
              <a:rPr lang="en-US" altLang="zh-CN" sz="2400" dirty="0" smtClean="0"/>
              <a:t>   </a:t>
            </a:r>
            <a:r>
              <a:rPr lang="en-US" altLang="zh-CN" sz="2400" dirty="0" smtClean="0">
                <a:solidFill>
                  <a:schemeClr val="accent2">
                    <a:lumMod val="75000"/>
                  </a:schemeClr>
                </a:solidFill>
              </a:rPr>
              <a:t># True </a:t>
            </a:r>
            <a:r>
              <a:rPr lang="en-US" altLang="zh-CN" sz="2400" dirty="0">
                <a:solidFill>
                  <a:schemeClr val="accent2">
                    <a:lumMod val="75000"/>
                  </a:schemeClr>
                </a:solidFill>
              </a:rPr>
              <a:t>if there </a:t>
            </a:r>
            <a:r>
              <a:rPr lang="en-US" altLang="zh-CN" sz="2400" dirty="0" smtClean="0">
                <a:solidFill>
                  <a:schemeClr val="accent2">
                    <a:lumMod val="75000"/>
                  </a:schemeClr>
                </a:solidFill>
              </a:rPr>
              <a:t>all of the elements meet </a:t>
            </a:r>
            <a:r>
              <a:rPr lang="en-US" altLang="zh-CN" sz="2400" dirty="0">
                <a:solidFill>
                  <a:schemeClr val="accent2">
                    <a:lumMod val="75000"/>
                  </a:schemeClr>
                </a:solidFill>
              </a:rPr>
              <a:t>the condition</a:t>
            </a:r>
            <a:endParaRPr lang="zh-CN" altLang="en-US" sz="24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5257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91E7F-84B6-4064-9D4E-CC7D244BCA04}" type="slidenum">
              <a:rPr lang="zh-CN" altLang="en-US" smtClean="0"/>
              <a:pPr/>
              <a:t>104</a:t>
            </a:fld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4964608" y="2708716"/>
            <a:ext cx="246599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4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6</a:t>
            </a:r>
            <a:r>
              <a:rPr lang="en-US" altLang="zh-CN" sz="44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. </a:t>
            </a:r>
            <a:r>
              <a:rPr lang="en-US" altLang="zh-CN" sz="4400" dirty="0" err="1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Scip</a:t>
            </a:r>
            <a:r>
              <a:rPr lang="en-US" altLang="zh-CN" sz="4400" dirty="0" err="1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y</a:t>
            </a:r>
            <a:endParaRPr lang="zh-CN" altLang="en-US" sz="4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119" y="4052734"/>
            <a:ext cx="3202935" cy="2717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70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695325" y="287665"/>
            <a:ext cx="18169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err="1" smtClean="0">
                <a:latin typeface="微软雅黑" panose="020B0503020204020204" pitchFamily="34" charset="-122"/>
              </a:rPr>
              <a:t>Scipy</a:t>
            </a:r>
            <a:endParaRPr lang="zh-CN" altLang="en-US" sz="2800" b="1" dirty="0">
              <a:latin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91E7F-84B6-4064-9D4E-CC7D244BCA04}" type="slidenum">
              <a:rPr lang="zh-CN" altLang="en-US" smtClean="0"/>
              <a:pPr/>
              <a:t>105</a:t>
            </a:fld>
            <a:endParaRPr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831273" y="1274619"/>
            <a:ext cx="91026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 err="1"/>
              <a:t>SciPy</a:t>
            </a:r>
            <a:r>
              <a:rPr lang="en-US" altLang="zh-CN" sz="2400" dirty="0"/>
              <a:t> framework built on top of the </a:t>
            </a:r>
            <a:r>
              <a:rPr lang="en-US" altLang="zh-CN" sz="2400" dirty="0" err="1"/>
              <a:t>NumPy</a:t>
            </a:r>
            <a:r>
              <a:rPr lang="en-US" altLang="zh-CN" sz="2400" dirty="0"/>
              <a:t> framework</a:t>
            </a:r>
            <a:r>
              <a:rPr lang="en-US" altLang="zh-CN" sz="2400" dirty="0"/>
              <a:t> </a:t>
            </a:r>
            <a:endParaRPr lang="zh-CN" altLang="en-US" sz="2400" dirty="0"/>
          </a:p>
        </p:txBody>
      </p:sp>
      <p:sp>
        <p:nvSpPr>
          <p:cNvPr id="3" name="文本框 2"/>
          <p:cNvSpPr txBox="1"/>
          <p:nvPr/>
        </p:nvSpPr>
        <p:spPr>
          <a:xfrm>
            <a:off x="831273" y="2008986"/>
            <a:ext cx="9844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 err="1"/>
              <a:t>SciPy</a:t>
            </a:r>
            <a:r>
              <a:rPr lang="en-US" altLang="zh-CN" sz="2400" dirty="0"/>
              <a:t> imports all the functions from the </a:t>
            </a:r>
            <a:r>
              <a:rPr lang="en-US" altLang="zh-CN" sz="2400" dirty="0" err="1" smtClean="0"/>
              <a:t>NumPy</a:t>
            </a:r>
            <a:r>
              <a:rPr lang="en-US" altLang="zh-CN" sz="2400" dirty="0"/>
              <a:t> </a:t>
            </a:r>
            <a:r>
              <a:rPr lang="en-US" altLang="zh-CN" sz="2400" dirty="0" smtClean="0"/>
              <a:t>namespace </a:t>
            </a:r>
            <a:endParaRPr lang="zh-CN" altLang="en-US" sz="2400" dirty="0"/>
          </a:p>
        </p:txBody>
      </p:sp>
      <p:sp>
        <p:nvSpPr>
          <p:cNvPr id="5" name="文本框 4"/>
          <p:cNvSpPr txBox="1"/>
          <p:nvPr/>
        </p:nvSpPr>
        <p:spPr>
          <a:xfrm>
            <a:off x="1533236" y="3444618"/>
            <a:ext cx="4725333" cy="29238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300" dirty="0" smtClean="0"/>
              <a:t>Integration</a:t>
            </a:r>
            <a:endParaRPr lang="en-US" altLang="zh-CN" sz="23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300" dirty="0" smtClean="0"/>
              <a:t>Optimization</a:t>
            </a:r>
            <a:endParaRPr lang="en-US" altLang="zh-CN" sz="23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300" dirty="0" smtClean="0"/>
              <a:t>Linear Algebra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300" dirty="0" smtClean="0"/>
              <a:t>Sparse </a:t>
            </a:r>
            <a:r>
              <a:rPr lang="en-US" altLang="zh-CN" sz="2300" dirty="0"/>
              <a:t>Eigenvalue </a:t>
            </a:r>
            <a:r>
              <a:rPr lang="en-US" altLang="zh-CN" sz="2300" dirty="0" smtClean="0"/>
              <a:t>Problems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300" dirty="0" smtClean="0"/>
              <a:t>Statistics</a:t>
            </a:r>
            <a:endParaRPr lang="en-US" altLang="zh-CN" sz="23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300" dirty="0" smtClean="0"/>
              <a:t>File I/O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300" dirty="0" smtClean="0"/>
              <a:t>Fourier Transforms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300" dirty="0" smtClean="0"/>
              <a:t>... </a:t>
            </a:r>
            <a:r>
              <a:rPr lang="en-US" altLang="zh-CN" sz="2300" dirty="0"/>
              <a:t>and many more</a:t>
            </a:r>
            <a:r>
              <a:rPr lang="en-US" altLang="zh-CN" sz="2300" dirty="0"/>
              <a:t> </a:t>
            </a:r>
            <a:endParaRPr lang="zh-CN" altLang="en-US" sz="2300" dirty="0"/>
          </a:p>
        </p:txBody>
      </p:sp>
      <p:sp>
        <p:nvSpPr>
          <p:cNvPr id="6" name="文本框 5"/>
          <p:cNvSpPr txBox="1"/>
          <p:nvPr/>
        </p:nvSpPr>
        <p:spPr>
          <a:xfrm>
            <a:off x="831273" y="2710251"/>
            <a:ext cx="90418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 err="1" smtClean="0"/>
              <a:t>Scipy</a:t>
            </a:r>
            <a:r>
              <a:rPr lang="en-US" altLang="zh-CN" sz="2400" dirty="0" smtClean="0"/>
              <a:t> can realize large </a:t>
            </a:r>
            <a:r>
              <a:rPr lang="en-US" altLang="zh-CN" sz="2400" dirty="0"/>
              <a:t>number of scientific algorithms</a:t>
            </a:r>
            <a:r>
              <a:rPr lang="en-US" altLang="zh-CN" sz="2400" dirty="0"/>
              <a:t> 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769503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695325" y="287665"/>
            <a:ext cx="29807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err="1" smtClean="0">
                <a:latin typeface="微软雅黑" panose="020B0503020204020204" pitchFamily="34" charset="-122"/>
              </a:rPr>
              <a:t>Subpackages</a:t>
            </a:r>
            <a:endParaRPr lang="zh-CN" altLang="en-US" sz="2800" b="1" dirty="0">
              <a:latin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91E7F-84B6-4064-9D4E-CC7D244BCA04}" type="slidenum">
              <a:rPr lang="zh-CN" altLang="en-US" smtClean="0"/>
              <a:pPr/>
              <a:t>106</a:t>
            </a:fld>
            <a:endParaRPr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942109" y="1681018"/>
            <a:ext cx="94662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Using any of these </a:t>
            </a:r>
            <a:r>
              <a:rPr lang="en-US" altLang="zh-CN" sz="2400" dirty="0" err="1"/>
              <a:t>subpackages</a:t>
            </a:r>
            <a:r>
              <a:rPr lang="en-US" altLang="zh-CN" sz="2400" dirty="0"/>
              <a:t> requires an explicit import</a:t>
            </a:r>
            <a:r>
              <a:rPr lang="en-US" altLang="zh-CN" sz="2400" dirty="0"/>
              <a:t> </a:t>
            </a:r>
            <a:endParaRPr lang="zh-CN" altLang="en-US" sz="2400" dirty="0"/>
          </a:p>
        </p:txBody>
      </p:sp>
      <p:sp>
        <p:nvSpPr>
          <p:cNvPr id="3" name="文本框 2"/>
          <p:cNvSpPr txBox="1"/>
          <p:nvPr/>
        </p:nvSpPr>
        <p:spPr>
          <a:xfrm>
            <a:off x="1311563" y="2364510"/>
            <a:ext cx="270561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/>
              <a:t>Linear </a:t>
            </a:r>
            <a:r>
              <a:rPr lang="en-US" altLang="zh-CN" sz="2400" dirty="0" smtClean="0"/>
              <a:t>Algebra</a:t>
            </a:r>
            <a:endParaRPr lang="en-US" altLang="zh-C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 smtClean="0"/>
              <a:t>Optimization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 smtClean="0"/>
              <a:t>Integration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81776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695325" y="287665"/>
            <a:ext cx="28329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latin typeface="微软雅黑" panose="020B0503020204020204" pitchFamily="34" charset="-122"/>
              </a:rPr>
              <a:t>Linear Algebra</a:t>
            </a:r>
            <a:endParaRPr lang="zh-CN" altLang="en-US" sz="2800" b="1" dirty="0">
              <a:latin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91E7F-84B6-4064-9D4E-CC7D244BCA04}" type="slidenum">
              <a:rPr lang="zh-CN" altLang="en-US" smtClean="0"/>
              <a:pPr/>
              <a:t>107</a:t>
            </a:fld>
            <a:endParaRPr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849745" y="1431636"/>
            <a:ext cx="65705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To solve an equation of the form </a:t>
            </a:r>
            <a:r>
              <a:rPr lang="en-US" altLang="zh-CN" sz="2400" b="1" dirty="0" smtClean="0"/>
              <a:t>Ax </a:t>
            </a:r>
            <a:r>
              <a:rPr lang="en-US" altLang="zh-CN" sz="2400" dirty="0"/>
              <a:t>= </a:t>
            </a:r>
            <a:r>
              <a:rPr lang="en-US" altLang="zh-CN" sz="2400" b="1" dirty="0"/>
              <a:t>b</a:t>
            </a:r>
            <a:r>
              <a:rPr lang="en-US" altLang="zh-CN" sz="2400" dirty="0"/>
              <a:t> </a:t>
            </a:r>
            <a:endParaRPr lang="zh-CN" altLang="en-US" sz="2400" dirty="0"/>
          </a:p>
        </p:txBody>
      </p:sp>
      <p:sp>
        <p:nvSpPr>
          <p:cNvPr id="3" name="文本框 2"/>
          <p:cNvSpPr txBox="1"/>
          <p:nvPr/>
        </p:nvSpPr>
        <p:spPr>
          <a:xfrm>
            <a:off x="1025235" y="2244435"/>
            <a:ext cx="8174417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&gt;&gt;&gt; from </a:t>
            </a:r>
            <a:r>
              <a:rPr lang="en-US" altLang="zh-CN" sz="2400" dirty="0" err="1"/>
              <a:t>scipy</a:t>
            </a:r>
            <a:r>
              <a:rPr lang="en-US" altLang="zh-CN" sz="2400" dirty="0"/>
              <a:t> import *</a:t>
            </a:r>
            <a:br>
              <a:rPr lang="en-US" altLang="zh-CN" sz="2400" dirty="0"/>
            </a:br>
            <a:r>
              <a:rPr lang="en-US" altLang="zh-CN" sz="2400" dirty="0"/>
              <a:t>&gt;&gt;&gt; from </a:t>
            </a:r>
            <a:r>
              <a:rPr lang="en-US" altLang="zh-CN" sz="2400" dirty="0" err="1"/>
              <a:t>scipy</a:t>
            </a:r>
            <a:r>
              <a:rPr lang="en-US" altLang="zh-CN" sz="2400" dirty="0"/>
              <a:t> import </a:t>
            </a:r>
            <a:r>
              <a:rPr lang="en-US" altLang="zh-CN" sz="2400" dirty="0" err="1"/>
              <a:t>linalg</a:t>
            </a:r>
            <a:r>
              <a:rPr lang="en-US" altLang="zh-CN" sz="2400" dirty="0"/>
              <a:t/>
            </a:r>
            <a:br>
              <a:rPr lang="en-US" altLang="zh-CN" sz="2400" dirty="0"/>
            </a:br>
            <a:r>
              <a:rPr lang="en-US" altLang="zh-CN" sz="2400" dirty="0"/>
              <a:t>&gt;&gt;&gt; A = </a:t>
            </a:r>
            <a:r>
              <a:rPr lang="en-US" altLang="zh-CN" sz="2400" dirty="0" err="1" smtClean="0"/>
              <a:t>np.array</a:t>
            </a:r>
            <a:r>
              <a:rPr lang="en-US" altLang="zh-CN" sz="2400" dirty="0" smtClean="0"/>
              <a:t>([[</a:t>
            </a:r>
            <a:r>
              <a:rPr lang="en-US" altLang="zh-CN" sz="2400" dirty="0"/>
              <a:t>1 ,2 ,3] , [4 ,5 ,6] , [7 ,8 ,9]])</a:t>
            </a:r>
            <a:br>
              <a:rPr lang="en-US" altLang="zh-CN" sz="2400" dirty="0"/>
            </a:br>
            <a:r>
              <a:rPr lang="en-US" altLang="zh-CN" sz="2400" dirty="0"/>
              <a:t>&gt;&gt;&gt; b = </a:t>
            </a:r>
            <a:r>
              <a:rPr lang="en-US" altLang="zh-CN" sz="2400" dirty="0" err="1" smtClean="0"/>
              <a:t>np.array</a:t>
            </a:r>
            <a:r>
              <a:rPr lang="en-US" altLang="zh-CN" sz="2400" dirty="0" smtClean="0"/>
              <a:t>([</a:t>
            </a:r>
            <a:r>
              <a:rPr lang="en-US" altLang="zh-CN" sz="2400" dirty="0"/>
              <a:t>1 ,2 ,3])</a:t>
            </a:r>
            <a:br>
              <a:rPr lang="en-US" altLang="zh-CN" sz="2400" dirty="0"/>
            </a:br>
            <a:endParaRPr lang="en-US" altLang="zh-CN" sz="2400" dirty="0" smtClean="0"/>
          </a:p>
          <a:p>
            <a:r>
              <a:rPr lang="en-US" altLang="zh-CN" sz="2400" dirty="0" smtClean="0"/>
              <a:t>&gt;&gt;&gt; </a:t>
            </a:r>
            <a:r>
              <a:rPr lang="en-US" altLang="zh-CN" sz="2400" dirty="0"/>
              <a:t>x = </a:t>
            </a:r>
            <a:r>
              <a:rPr lang="en-US" altLang="zh-CN" sz="2400" dirty="0" err="1" smtClean="0"/>
              <a:t>linalg.solve</a:t>
            </a:r>
            <a:r>
              <a:rPr lang="en-US" altLang="zh-CN" sz="2400" dirty="0" smtClean="0"/>
              <a:t>(A</a:t>
            </a:r>
            <a:r>
              <a:rPr lang="en-US" altLang="zh-CN" sz="2400" dirty="0"/>
              <a:t>, b)</a:t>
            </a:r>
            <a:br>
              <a:rPr lang="en-US" altLang="zh-CN" sz="2400" dirty="0"/>
            </a:br>
            <a:r>
              <a:rPr lang="en-US" altLang="zh-CN" sz="2400" dirty="0"/>
              <a:t>array ([ -0.33333333 , 0.66666667 , 0. ])</a:t>
            </a:r>
            <a:br>
              <a:rPr lang="en-US" altLang="zh-CN" sz="2400" dirty="0"/>
            </a:br>
            <a:endParaRPr lang="en-US" altLang="zh-CN" sz="2400" dirty="0" smtClean="0"/>
          </a:p>
          <a:p>
            <a:r>
              <a:rPr lang="en-US" altLang="zh-CN" sz="2400" dirty="0" smtClean="0"/>
              <a:t>&gt;&gt;&gt; </a:t>
            </a:r>
            <a:r>
              <a:rPr lang="en-US" altLang="zh-CN" sz="2400" dirty="0" err="1" smtClean="0"/>
              <a:t>linalg.norm</a:t>
            </a:r>
            <a:r>
              <a:rPr lang="en-US" altLang="zh-CN" sz="2400" dirty="0" smtClean="0"/>
              <a:t>(dot(A</a:t>
            </a:r>
            <a:r>
              <a:rPr lang="en-US" altLang="zh-CN" sz="2400" dirty="0"/>
              <a:t>, x) - b</a:t>
            </a:r>
            <a:r>
              <a:rPr lang="en-US" altLang="zh-CN" sz="2400" dirty="0" smtClean="0"/>
              <a:t>)   </a:t>
            </a:r>
            <a:r>
              <a:rPr lang="en-US" altLang="zh-CN" sz="2400" dirty="0" smtClean="0">
                <a:solidFill>
                  <a:schemeClr val="accent2">
                    <a:lumMod val="75000"/>
                  </a:schemeClr>
                </a:solidFill>
              </a:rPr>
              <a:t>#validate</a:t>
            </a:r>
            <a:r>
              <a:rPr lang="en-US" altLang="zh-CN" sz="2400" dirty="0">
                <a:solidFill>
                  <a:schemeClr val="accent2">
                    <a:lumMod val="75000"/>
                  </a:schemeClr>
                </a:solidFill>
              </a:rPr>
              <a:t/>
            </a:r>
            <a:br>
              <a:rPr lang="en-US" altLang="zh-CN" sz="2400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US" altLang="zh-CN" sz="2400" dirty="0"/>
              <a:t>1.1102230246251565 e -16</a:t>
            </a:r>
            <a:r>
              <a:rPr lang="en-US" altLang="zh-CN" sz="2400" dirty="0"/>
              <a:t> 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022673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91E7F-84B6-4064-9D4E-CC7D244BCA04}" type="slidenum">
              <a:rPr lang="zh-CN" altLang="en-US" smtClean="0"/>
              <a:pPr/>
              <a:t>108</a:t>
            </a:fld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695325" y="287665"/>
            <a:ext cx="47726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latin typeface="微软雅黑" panose="020B0503020204020204" pitchFamily="34" charset="-122"/>
              </a:rPr>
              <a:t>Linear Algebra - Inverse</a:t>
            </a:r>
            <a:endParaRPr lang="zh-CN" altLang="en-US" sz="2800" b="1" dirty="0">
              <a:latin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7527" y="1477819"/>
            <a:ext cx="8273419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&gt;&gt;&gt; A = </a:t>
            </a:r>
            <a:r>
              <a:rPr lang="en-US" altLang="zh-CN" sz="2400" dirty="0" err="1" smtClean="0"/>
              <a:t>np.random.rand</a:t>
            </a:r>
            <a:r>
              <a:rPr lang="en-US" altLang="zh-CN" sz="2400" dirty="0" smtClean="0"/>
              <a:t>(3 </a:t>
            </a:r>
            <a:r>
              <a:rPr lang="en-US" altLang="zh-CN" sz="2400" dirty="0"/>
              <a:t>,3)</a:t>
            </a:r>
            <a:br>
              <a:rPr lang="en-US" altLang="zh-CN" sz="2400" dirty="0"/>
            </a:br>
            <a:r>
              <a:rPr lang="en-US" altLang="zh-CN" sz="2400" dirty="0"/>
              <a:t>&gt;&gt;&gt; A</a:t>
            </a:r>
            <a:br>
              <a:rPr lang="en-US" altLang="zh-CN" sz="2400" dirty="0"/>
            </a:br>
            <a:r>
              <a:rPr lang="en-US" altLang="zh-CN" sz="2400" dirty="0"/>
              <a:t>array ([</a:t>
            </a:r>
            <a:br>
              <a:rPr lang="en-US" altLang="zh-CN" sz="2400" dirty="0"/>
            </a:br>
            <a:r>
              <a:rPr lang="en-US" altLang="zh-CN" sz="2400" dirty="0" smtClean="0"/>
              <a:t>	[ </a:t>
            </a:r>
            <a:r>
              <a:rPr lang="en-US" altLang="zh-CN" sz="2400" dirty="0"/>
              <a:t>0.24514116 , 0.52587023 , 0.18396222] ,</a:t>
            </a:r>
            <a:br>
              <a:rPr lang="en-US" altLang="zh-CN" sz="2400" dirty="0"/>
            </a:br>
            <a:r>
              <a:rPr lang="en-US" altLang="zh-CN" sz="2400" dirty="0" smtClean="0"/>
              <a:t>	[ </a:t>
            </a:r>
            <a:r>
              <a:rPr lang="en-US" altLang="zh-CN" sz="2400" dirty="0"/>
              <a:t>0.90742329 , 0.16622943 , 0.13673048] ,</a:t>
            </a:r>
            <a:br>
              <a:rPr lang="en-US" altLang="zh-CN" sz="2400" dirty="0"/>
            </a:br>
            <a:r>
              <a:rPr lang="en-US" altLang="zh-CN" sz="2400" dirty="0" smtClean="0"/>
              <a:t>	[ </a:t>
            </a:r>
            <a:r>
              <a:rPr lang="en-US" altLang="zh-CN" sz="2400" dirty="0"/>
              <a:t>0.09218907 , 0.51841822 , 0.5672206 ]])</a:t>
            </a:r>
            <a:br>
              <a:rPr lang="en-US" altLang="zh-CN" sz="2400" dirty="0"/>
            </a:br>
            <a:endParaRPr lang="en-US" altLang="zh-CN" sz="2400" dirty="0" smtClean="0"/>
          </a:p>
          <a:p>
            <a:r>
              <a:rPr lang="en-US" altLang="zh-CN" sz="2400" dirty="0" smtClean="0"/>
              <a:t>&gt;&gt;&gt; </a:t>
            </a:r>
            <a:r>
              <a:rPr lang="en-US" altLang="zh-CN" sz="2400" dirty="0" err="1" smtClean="0"/>
              <a:t>linalg.inv</a:t>
            </a:r>
            <a:r>
              <a:rPr lang="en-US" altLang="zh-CN" sz="2400" dirty="0" smtClean="0"/>
              <a:t> </a:t>
            </a:r>
            <a:r>
              <a:rPr lang="en-US" altLang="zh-CN" sz="2400" dirty="0"/>
              <a:t>(A)</a:t>
            </a:r>
            <a:br>
              <a:rPr lang="en-US" altLang="zh-CN" sz="2400" dirty="0"/>
            </a:br>
            <a:r>
              <a:rPr lang="en-US" altLang="zh-CN" sz="2400" dirty="0"/>
              <a:t>array ([</a:t>
            </a:r>
            <a:br>
              <a:rPr lang="en-US" altLang="zh-CN" sz="2400" dirty="0"/>
            </a:br>
            <a:r>
              <a:rPr lang="en-US" altLang="zh-CN" sz="2400" dirty="0" smtClean="0"/>
              <a:t>	[ </a:t>
            </a:r>
            <a:r>
              <a:rPr lang="en-US" altLang="zh-CN" sz="2400" dirty="0"/>
              <a:t>-0.13406351 , 1.16228558 , -0.23669318] ,</a:t>
            </a:r>
            <a:br>
              <a:rPr lang="en-US" altLang="zh-CN" sz="2400" dirty="0"/>
            </a:br>
            <a:r>
              <a:rPr lang="en-US" altLang="zh-CN" sz="2400" dirty="0" smtClean="0"/>
              <a:t>	[ </a:t>
            </a:r>
            <a:r>
              <a:rPr lang="en-US" altLang="zh-CN" sz="2400" dirty="0"/>
              <a:t>2.87602299 , -0.69932327 , -0.76418374] ,</a:t>
            </a:r>
            <a:br>
              <a:rPr lang="en-US" altLang="zh-CN" sz="2400" dirty="0"/>
            </a:br>
            <a:r>
              <a:rPr lang="en-US" altLang="zh-CN" sz="2400" dirty="0" smtClean="0"/>
              <a:t>	[ </a:t>
            </a:r>
            <a:r>
              <a:rPr lang="en-US" altLang="zh-CN" sz="2400" dirty="0"/>
              <a:t>-2.60678741 , 0.45025145 , 2.49988679]])</a:t>
            </a:r>
            <a:r>
              <a:rPr lang="en-US" altLang="zh-CN" sz="2400" dirty="0"/>
              <a:t> 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114896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91E7F-84B6-4064-9D4E-CC7D244BCA04}" type="slidenum">
              <a:rPr lang="zh-CN" altLang="en-US" smtClean="0"/>
              <a:pPr/>
              <a:t>109</a:t>
            </a:fld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695325" y="287665"/>
            <a:ext cx="85318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latin typeface="微软雅黑" panose="020B0503020204020204" pitchFamily="34" charset="-122"/>
              </a:rPr>
              <a:t>Linear Algebra – Eigenvalues and Eigenvector</a:t>
            </a:r>
            <a:endParaRPr lang="zh-CN" altLang="en-US" sz="2800" b="1" dirty="0">
              <a:latin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79055" y="1690255"/>
            <a:ext cx="10179582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&gt;&gt;&gt; </a:t>
            </a:r>
            <a:r>
              <a:rPr lang="en-US" altLang="zh-CN" sz="2400" dirty="0" err="1" smtClean="0"/>
              <a:t>evals</a:t>
            </a:r>
            <a:r>
              <a:rPr lang="en-US" altLang="zh-CN" sz="2400" dirty="0" smtClean="0"/>
              <a:t>, </a:t>
            </a:r>
            <a:r>
              <a:rPr lang="en-US" altLang="zh-CN" sz="2400" dirty="0" err="1"/>
              <a:t>evecs</a:t>
            </a:r>
            <a:r>
              <a:rPr lang="en-US" altLang="zh-CN" sz="2400" dirty="0"/>
              <a:t> = </a:t>
            </a:r>
            <a:r>
              <a:rPr lang="en-US" altLang="zh-CN" sz="2400" dirty="0" err="1" smtClean="0"/>
              <a:t>linalg.eig</a:t>
            </a:r>
            <a:r>
              <a:rPr lang="en-US" altLang="zh-CN" sz="2400" dirty="0" smtClean="0"/>
              <a:t>(A</a:t>
            </a:r>
            <a:r>
              <a:rPr lang="en-US" altLang="zh-CN" sz="2400" dirty="0"/>
              <a:t>)</a:t>
            </a:r>
            <a:br>
              <a:rPr lang="en-US" altLang="zh-CN" sz="2400" dirty="0"/>
            </a:br>
            <a:r>
              <a:rPr lang="en-US" altLang="zh-CN" sz="2400" dirty="0"/>
              <a:t>&gt;&gt;&gt; </a:t>
            </a:r>
            <a:r>
              <a:rPr lang="en-US" altLang="zh-CN" sz="2400" dirty="0" err="1"/>
              <a:t>evals</a:t>
            </a:r>
            <a:r>
              <a:rPr lang="en-US" altLang="zh-CN" sz="2400" dirty="0"/>
              <a:t/>
            </a:r>
            <a:br>
              <a:rPr lang="en-US" altLang="zh-CN" sz="2400" dirty="0"/>
            </a:br>
            <a:r>
              <a:rPr lang="en-US" altLang="zh-CN" sz="2400" dirty="0"/>
              <a:t>array </a:t>
            </a:r>
            <a:r>
              <a:rPr lang="en-US" altLang="zh-CN" sz="2400" dirty="0" smtClean="0"/>
              <a:t>([-</a:t>
            </a:r>
            <a:r>
              <a:rPr lang="en-US" altLang="zh-CN" sz="2400" dirty="0"/>
              <a:t>0.46320383+0.j, 1.09877378+0. </a:t>
            </a:r>
            <a:r>
              <a:rPr lang="en-US" altLang="zh-CN" sz="2400" dirty="0" smtClean="0"/>
              <a:t>j, 0.34302124+0</a:t>
            </a:r>
            <a:r>
              <a:rPr lang="en-US" altLang="zh-CN" sz="2400" dirty="0"/>
              <a:t>. j])</a:t>
            </a:r>
            <a:br>
              <a:rPr lang="en-US" altLang="zh-CN" sz="2400" dirty="0"/>
            </a:br>
            <a:endParaRPr lang="en-US" altLang="zh-CN" sz="2400" dirty="0" smtClean="0"/>
          </a:p>
          <a:p>
            <a:r>
              <a:rPr lang="en-US" altLang="zh-CN" sz="2400" dirty="0" smtClean="0"/>
              <a:t>&gt;&gt;&gt; </a:t>
            </a:r>
            <a:r>
              <a:rPr lang="en-US" altLang="zh-CN" sz="2400" dirty="0" err="1"/>
              <a:t>evecs</a:t>
            </a:r>
            <a:r>
              <a:rPr lang="en-US" altLang="zh-CN" sz="2400" dirty="0"/>
              <a:t/>
            </a:r>
            <a:br>
              <a:rPr lang="en-US" altLang="zh-CN" sz="2400" dirty="0"/>
            </a:br>
            <a:r>
              <a:rPr lang="en-US" altLang="zh-CN" sz="2400" dirty="0"/>
              <a:t>array ([</a:t>
            </a:r>
            <a:br>
              <a:rPr lang="en-US" altLang="zh-CN" sz="2400" dirty="0"/>
            </a:br>
            <a:r>
              <a:rPr lang="en-US" altLang="zh-CN" sz="2400" dirty="0" smtClean="0"/>
              <a:t>	[ </a:t>
            </a:r>
            <a:r>
              <a:rPr lang="en-US" altLang="zh-CN" sz="2400" dirty="0"/>
              <a:t>-0.49634545 , 0.49550686 , -0.20682981] ,</a:t>
            </a:r>
            <a:br>
              <a:rPr lang="en-US" altLang="zh-CN" sz="2400" dirty="0"/>
            </a:br>
            <a:r>
              <a:rPr lang="en-US" altLang="zh-CN" sz="2400" dirty="0" smtClean="0"/>
              <a:t>	[ </a:t>
            </a:r>
            <a:r>
              <a:rPr lang="en-US" altLang="zh-CN" sz="2400" dirty="0"/>
              <a:t>0.79252573 , 0.57731361 , -0.35713951] ,</a:t>
            </a:r>
            <a:br>
              <a:rPr lang="en-US" altLang="zh-CN" sz="2400" dirty="0"/>
            </a:br>
            <a:r>
              <a:rPr lang="en-US" altLang="zh-CN" sz="2400" dirty="0" smtClean="0"/>
              <a:t>	[ </a:t>
            </a:r>
            <a:r>
              <a:rPr lang="en-US" altLang="zh-CN" sz="2400" dirty="0"/>
              <a:t>-0.35432211 , 0.64898532 , 0.91086377]])</a:t>
            </a:r>
            <a:r>
              <a:rPr lang="en-US" altLang="zh-CN" sz="2400" dirty="0"/>
              <a:t> 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649172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695325" y="287665"/>
            <a:ext cx="30454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latin typeface="微软雅黑" panose="020B0503020204020204" pitchFamily="34" charset="-122"/>
              </a:rPr>
              <a:t>Whitespace</a:t>
            </a:r>
            <a:endParaRPr lang="zh-CN" altLang="en-US" sz="2800" b="1" dirty="0">
              <a:latin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10801349" y="6409373"/>
            <a:ext cx="1390651" cy="365125"/>
          </a:xfrm>
        </p:spPr>
        <p:txBody>
          <a:bodyPr/>
          <a:lstStyle/>
          <a:p>
            <a:fld id="{51D91E7F-84B6-4064-9D4E-CC7D244BCA04}" type="slidenum">
              <a:rPr lang="zh-CN" altLang="en-US" smtClean="0"/>
              <a:pPr/>
              <a:t>11</a:t>
            </a:fld>
            <a:endParaRPr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695325" y="1228436"/>
            <a:ext cx="1042945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smtClean="0"/>
              <a:t>Whitespace is meaningful in Python: especially indentation</a:t>
            </a:r>
          </a:p>
          <a:p>
            <a:r>
              <a:rPr lang="en-US" altLang="zh-CN" sz="2400" b="1" dirty="0" smtClean="0"/>
              <a:t>and placement of new lines.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979055" y="2431857"/>
            <a:ext cx="55595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b="1" dirty="0" smtClean="0"/>
              <a:t>Use a newline to end a line of code</a:t>
            </a:r>
            <a:endParaRPr lang="zh-CN" altLang="en-US" sz="2000" b="1" dirty="0"/>
          </a:p>
        </p:txBody>
      </p:sp>
      <p:sp>
        <p:nvSpPr>
          <p:cNvPr id="5" name="文本框 4"/>
          <p:cNvSpPr txBox="1"/>
          <p:nvPr/>
        </p:nvSpPr>
        <p:spPr>
          <a:xfrm>
            <a:off x="1625599" y="3131127"/>
            <a:ext cx="6230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zh-CN" dirty="0" smtClean="0"/>
              <a:t>Use \ when must go to the next line prematurely.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979055" y="3799619"/>
            <a:ext cx="98203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b="1" dirty="0" smtClean="0"/>
              <a:t>No braces </a:t>
            </a:r>
            <a:r>
              <a:rPr lang="en-US" altLang="zh-CN" sz="2000" b="1" dirty="0" smtClean="0">
                <a:solidFill>
                  <a:srgbClr val="0070C0"/>
                </a:solidFill>
              </a:rPr>
              <a:t>{ }</a:t>
            </a:r>
            <a:r>
              <a:rPr lang="en-US" altLang="zh-CN" sz="2000" b="1" dirty="0" smtClean="0"/>
              <a:t> (used in C, C++) to mark blocks of code in Python</a:t>
            </a:r>
          </a:p>
          <a:p>
            <a:r>
              <a:rPr lang="en-US" altLang="zh-CN" sz="2000" b="1" dirty="0"/>
              <a:t> </a:t>
            </a:r>
            <a:r>
              <a:rPr lang="en-US" altLang="zh-CN" sz="2000" b="1" dirty="0" smtClean="0"/>
              <a:t>   Use consistent indentation  instead</a:t>
            </a:r>
            <a:endParaRPr lang="zh-CN" altLang="en-US" sz="2000" b="1" dirty="0"/>
          </a:p>
        </p:txBody>
      </p:sp>
      <p:sp>
        <p:nvSpPr>
          <p:cNvPr id="6" name="文本框 5"/>
          <p:cNvSpPr txBox="1"/>
          <p:nvPr/>
        </p:nvSpPr>
        <p:spPr>
          <a:xfrm>
            <a:off x="1625599" y="4594314"/>
            <a:ext cx="70791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zh-CN" dirty="0" smtClean="0"/>
              <a:t>The first line with less indentation is outside of the block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zh-CN" dirty="0" smtClean="0"/>
              <a:t>The first line with more indentation starts a nested block</a:t>
            </a:r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979055" y="5486228"/>
            <a:ext cx="75793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b="1" dirty="0" smtClean="0"/>
              <a:t>Often a colon appears at the start of a new block</a:t>
            </a:r>
          </a:p>
          <a:p>
            <a:r>
              <a:rPr lang="en-US" altLang="zh-CN" sz="2000" b="1" dirty="0"/>
              <a:t> </a:t>
            </a:r>
            <a:r>
              <a:rPr lang="en-US" altLang="zh-CN" sz="2000" b="1" dirty="0" smtClean="0"/>
              <a:t>   (e.g. for function and class definitions)</a:t>
            </a:r>
            <a:endParaRPr lang="zh-CN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474960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695325" y="287665"/>
            <a:ext cx="25928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latin typeface="微软雅黑" panose="020B0503020204020204" pitchFamily="34" charset="-122"/>
              </a:rPr>
              <a:t>Optimization</a:t>
            </a:r>
            <a:endParaRPr lang="zh-CN" altLang="en-US" sz="2800" b="1" dirty="0">
              <a:latin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91E7F-84B6-4064-9D4E-CC7D244BCA04}" type="slidenum">
              <a:rPr lang="zh-CN" altLang="en-US" smtClean="0"/>
              <a:pPr/>
              <a:t>110</a:t>
            </a:fld>
            <a:endParaRPr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785092" y="1487055"/>
            <a:ext cx="79548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Compute the minima of a single variable function</a:t>
            </a:r>
            <a:r>
              <a:rPr lang="en-US" altLang="zh-CN" sz="2400" dirty="0"/>
              <a:t> </a:t>
            </a:r>
            <a:endParaRPr lang="zh-CN" altLang="en-US" sz="2400" dirty="0"/>
          </a:p>
        </p:txBody>
      </p:sp>
      <p:sp>
        <p:nvSpPr>
          <p:cNvPr id="3" name="文本框 2"/>
          <p:cNvSpPr txBox="1"/>
          <p:nvPr/>
        </p:nvSpPr>
        <p:spPr>
          <a:xfrm>
            <a:off x="1330497" y="2761674"/>
            <a:ext cx="740940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/>
              <a:t>&gt;&gt;&gt; </a:t>
            </a:r>
            <a:r>
              <a:rPr lang="en-US" altLang="zh-CN" sz="2400" dirty="0" smtClean="0">
                <a:solidFill>
                  <a:srgbClr val="0D02A2"/>
                </a:solidFill>
              </a:rPr>
              <a:t>from</a:t>
            </a:r>
            <a:r>
              <a:rPr lang="en-US" altLang="zh-CN" sz="2400" dirty="0" smtClean="0"/>
              <a:t> </a:t>
            </a:r>
            <a:r>
              <a:rPr lang="en-US" altLang="zh-CN" sz="2400" dirty="0" err="1"/>
              <a:t>scipy</a:t>
            </a:r>
            <a:r>
              <a:rPr lang="en-US" altLang="zh-CN" sz="2400" dirty="0"/>
              <a:t> </a:t>
            </a:r>
            <a:r>
              <a:rPr lang="en-US" altLang="zh-CN" sz="2400" dirty="0">
                <a:solidFill>
                  <a:srgbClr val="0D02A2"/>
                </a:solidFill>
              </a:rPr>
              <a:t>import</a:t>
            </a:r>
            <a:r>
              <a:rPr lang="en-US" altLang="zh-CN" sz="2400" dirty="0"/>
              <a:t> optimize</a:t>
            </a:r>
            <a:br>
              <a:rPr lang="en-US" altLang="zh-CN" sz="2400" dirty="0"/>
            </a:br>
            <a:r>
              <a:rPr lang="en-US" altLang="zh-CN" sz="2400" dirty="0"/>
              <a:t>&gt;&gt;&gt; </a:t>
            </a:r>
            <a:r>
              <a:rPr lang="en-US" altLang="zh-CN" sz="2400" dirty="0" err="1">
                <a:solidFill>
                  <a:srgbClr val="0D02A2"/>
                </a:solidFill>
              </a:rPr>
              <a:t>def</a:t>
            </a:r>
            <a:r>
              <a:rPr lang="en-US" altLang="zh-CN" sz="2400" dirty="0"/>
              <a:t> f(x):</a:t>
            </a:r>
            <a:br>
              <a:rPr lang="en-US" altLang="zh-CN" sz="2400" dirty="0"/>
            </a:br>
            <a:r>
              <a:rPr lang="en-US" altLang="zh-CN" sz="2400" dirty="0" smtClean="0"/>
              <a:t>	      </a:t>
            </a:r>
            <a:r>
              <a:rPr lang="en-US" altLang="zh-CN" sz="2400" dirty="0" smtClean="0">
                <a:solidFill>
                  <a:srgbClr val="0D02A2"/>
                </a:solidFill>
              </a:rPr>
              <a:t>return</a:t>
            </a:r>
            <a:r>
              <a:rPr lang="en-US" altLang="zh-CN" sz="2400" dirty="0" smtClean="0"/>
              <a:t> </a:t>
            </a:r>
            <a:r>
              <a:rPr lang="en-US" altLang="zh-CN" sz="2400" dirty="0"/>
              <a:t>4*x**3 + (x -2) **2 + x**4</a:t>
            </a:r>
            <a:r>
              <a:rPr lang="en-US" altLang="zh-CN" sz="2400" dirty="0"/>
              <a:t> 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834437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91E7F-84B6-4064-9D4E-CC7D244BCA04}" type="slidenum">
              <a:rPr lang="zh-CN" altLang="en-US" smtClean="0"/>
              <a:pPr/>
              <a:t>111</a:t>
            </a:fld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695325" y="287665"/>
            <a:ext cx="25928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latin typeface="微软雅黑" panose="020B0503020204020204" pitchFamily="34" charset="-122"/>
              </a:rPr>
              <a:t>Optimization</a:t>
            </a:r>
            <a:endParaRPr lang="zh-CN" altLang="en-US" sz="2800" b="1" dirty="0">
              <a:latin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8619" y="1584056"/>
            <a:ext cx="6296978" cy="4233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597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695324" y="287665"/>
            <a:ext cx="27128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</a:rPr>
              <a:t>Optimization</a:t>
            </a:r>
            <a:endParaRPr lang="zh-CN" altLang="en-US" sz="2800" b="1" dirty="0">
              <a:latin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91E7F-84B6-4064-9D4E-CC7D244BCA04}" type="slidenum">
              <a:rPr lang="zh-CN" altLang="en-US" smtClean="0"/>
              <a:pPr/>
              <a:t>112</a:t>
            </a:fld>
            <a:endParaRPr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1237672" y="1616364"/>
            <a:ext cx="907010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&gt;&gt;&gt; </a:t>
            </a:r>
            <a:r>
              <a:rPr lang="en-US" altLang="zh-CN" sz="2400" dirty="0" err="1"/>
              <a:t>x_min</a:t>
            </a:r>
            <a:r>
              <a:rPr lang="en-US" altLang="zh-CN" sz="2400" dirty="0"/>
              <a:t> = </a:t>
            </a:r>
            <a:r>
              <a:rPr lang="en-US" altLang="zh-CN" sz="2400" dirty="0" err="1" smtClean="0"/>
              <a:t>optimize.fmin_bfgs</a:t>
            </a:r>
            <a:r>
              <a:rPr lang="en-US" altLang="zh-CN" sz="2400" dirty="0" smtClean="0"/>
              <a:t>(f</a:t>
            </a:r>
            <a:r>
              <a:rPr lang="en-US" altLang="zh-CN" sz="2400" dirty="0"/>
              <a:t>, -2)</a:t>
            </a:r>
            <a:br>
              <a:rPr lang="en-US" altLang="zh-CN" sz="2400" dirty="0"/>
            </a:br>
            <a:endParaRPr lang="en-US" altLang="zh-CN" sz="2400" dirty="0" smtClean="0"/>
          </a:p>
          <a:p>
            <a:r>
              <a:rPr lang="en-US" altLang="zh-CN" sz="2400" dirty="0" smtClean="0"/>
              <a:t>Optimization </a:t>
            </a:r>
            <a:r>
              <a:rPr lang="en-US" altLang="zh-CN" sz="2400" dirty="0"/>
              <a:t>terminated successfully .</a:t>
            </a:r>
            <a:br>
              <a:rPr lang="en-US" altLang="zh-CN" sz="2400" dirty="0"/>
            </a:br>
            <a:r>
              <a:rPr lang="en-US" altLang="zh-CN" sz="2400" dirty="0"/>
              <a:t>Current function value : -3.506641</a:t>
            </a:r>
            <a:br>
              <a:rPr lang="en-US" altLang="zh-CN" sz="2400" dirty="0"/>
            </a:br>
            <a:r>
              <a:rPr lang="en-US" altLang="zh-CN" sz="2400" dirty="0"/>
              <a:t>Iterations : 6</a:t>
            </a:r>
            <a:br>
              <a:rPr lang="en-US" altLang="zh-CN" sz="2400" dirty="0"/>
            </a:br>
            <a:r>
              <a:rPr lang="en-US" altLang="zh-CN" sz="2400" dirty="0"/>
              <a:t>Function evaluations : 30</a:t>
            </a:r>
            <a:br>
              <a:rPr lang="en-US" altLang="zh-CN" sz="2400" dirty="0"/>
            </a:br>
            <a:r>
              <a:rPr lang="en-US" altLang="zh-CN" sz="2400" dirty="0"/>
              <a:t>Gradient evaluations : </a:t>
            </a:r>
            <a:r>
              <a:rPr lang="en-US" altLang="zh-CN" sz="2400" dirty="0" smtClean="0"/>
              <a:t>10</a:t>
            </a:r>
          </a:p>
          <a:p>
            <a:endParaRPr lang="en-US" altLang="zh-CN" sz="2400" dirty="0" smtClean="0"/>
          </a:p>
          <a:p>
            <a:r>
              <a:rPr lang="en-US" altLang="zh-CN" sz="2400" dirty="0" smtClean="0"/>
              <a:t>&gt;&gt;&gt; </a:t>
            </a:r>
            <a:r>
              <a:rPr lang="en-US" altLang="zh-CN" sz="2400" dirty="0" err="1" smtClean="0"/>
              <a:t>x_min</a:t>
            </a:r>
            <a:endParaRPr lang="en-US" altLang="zh-CN" sz="2400" dirty="0" smtClean="0"/>
          </a:p>
          <a:p>
            <a:r>
              <a:rPr lang="en-US" altLang="zh-CN" sz="2400" dirty="0" smtClean="0"/>
              <a:t>array </a:t>
            </a:r>
            <a:r>
              <a:rPr lang="en-US" altLang="zh-CN" sz="2400" dirty="0"/>
              <a:t>([ -2.67298167])</a:t>
            </a:r>
            <a:r>
              <a:rPr lang="en-US" altLang="zh-CN" sz="2400" dirty="0"/>
              <a:t> 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904492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695324" y="287665"/>
            <a:ext cx="26574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</a:rPr>
              <a:t>Optimization</a:t>
            </a:r>
            <a:endParaRPr lang="zh-CN" altLang="en-US" sz="2800" b="1" dirty="0">
              <a:latin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91E7F-84B6-4064-9D4E-CC7D244BCA04}" type="slidenum">
              <a:rPr lang="zh-CN" altLang="en-US" smtClean="0"/>
              <a:pPr/>
              <a:t>113</a:t>
            </a:fld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721" y="1415895"/>
            <a:ext cx="6520352" cy="4440383"/>
          </a:xfrm>
          <a:prstGeom prst="rect">
            <a:avLst/>
          </a:prstGeom>
        </p:spPr>
      </p:pic>
      <p:cxnSp>
        <p:nvCxnSpPr>
          <p:cNvPr id="5" name="直接箭头连接符 4"/>
          <p:cNvCxnSpPr/>
          <p:nvPr/>
        </p:nvCxnSpPr>
        <p:spPr>
          <a:xfrm flipV="1">
            <a:off x="5181599" y="4304143"/>
            <a:ext cx="350982" cy="812800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4590473" y="3842478"/>
            <a:ext cx="24961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/>
              <a:t>Minimum point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530070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695325" y="287665"/>
            <a:ext cx="24265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latin typeface="微软雅黑" panose="020B0503020204020204" pitchFamily="34" charset="-122"/>
              </a:rPr>
              <a:t>Integration</a:t>
            </a:r>
            <a:endParaRPr lang="zh-CN" altLang="en-US" sz="2800" b="1" dirty="0">
              <a:latin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91E7F-84B6-4064-9D4E-CC7D244BCA04}" type="slidenum">
              <a:rPr lang="zh-CN" altLang="en-US" smtClean="0"/>
              <a:pPr/>
              <a:t>114</a:t>
            </a:fld>
            <a:endParaRPr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979054" y="1514765"/>
            <a:ext cx="540455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/>
              <a:t>&gt;&gt;&gt; </a:t>
            </a:r>
            <a:r>
              <a:rPr lang="en-US" altLang="zh-CN" sz="2400" dirty="0" err="1" smtClean="0"/>
              <a:t>def</a:t>
            </a:r>
            <a:r>
              <a:rPr lang="en-US" altLang="zh-CN" sz="2400" dirty="0" smtClean="0"/>
              <a:t> </a:t>
            </a:r>
            <a:r>
              <a:rPr lang="en-US" altLang="zh-CN" sz="2400" dirty="0" err="1" smtClean="0"/>
              <a:t>half_circle</a:t>
            </a:r>
            <a:r>
              <a:rPr lang="en-US" altLang="zh-CN" sz="2400" dirty="0" smtClean="0"/>
              <a:t>(x):</a:t>
            </a:r>
          </a:p>
          <a:p>
            <a:r>
              <a:rPr lang="en-US" altLang="zh-CN" sz="2400" dirty="0"/>
              <a:t>	 </a:t>
            </a:r>
            <a:r>
              <a:rPr lang="en-US" altLang="zh-CN" sz="2400" dirty="0" smtClean="0"/>
              <a:t>     return (1-x**2)**0.5 </a:t>
            </a:r>
            <a:endParaRPr lang="zh-CN" altLang="en-US" sz="24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4454" y="3080743"/>
            <a:ext cx="5407328" cy="3576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690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695324" y="287665"/>
            <a:ext cx="25004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latin typeface="微软雅黑" panose="020B0503020204020204" pitchFamily="34" charset="-122"/>
              </a:rPr>
              <a:t>Integration</a:t>
            </a:r>
            <a:endParaRPr lang="zh-CN" altLang="en-US" sz="2800" b="1" dirty="0">
              <a:latin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91E7F-84B6-4064-9D4E-CC7D244BCA04}" type="slidenum">
              <a:rPr lang="zh-CN" altLang="en-US" smtClean="0"/>
              <a:pPr/>
              <a:t>115</a:t>
            </a:fld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766619" y="1385455"/>
            <a:ext cx="56108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/>
              <a:t>Calculate the area of the half circle</a:t>
            </a:r>
            <a:endParaRPr lang="zh-CN" altLang="en-US" sz="2400" dirty="0"/>
          </a:p>
        </p:txBody>
      </p:sp>
      <p:sp>
        <p:nvSpPr>
          <p:cNvPr id="5" name="文本框 4"/>
          <p:cNvSpPr txBox="1"/>
          <p:nvPr/>
        </p:nvSpPr>
        <p:spPr>
          <a:xfrm>
            <a:off x="766619" y="2336800"/>
            <a:ext cx="8307787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/>
              <a:t>&gt;&gt;&gt; from </a:t>
            </a:r>
            <a:r>
              <a:rPr lang="en-US" altLang="zh-CN" sz="2400" dirty="0" err="1" smtClean="0"/>
              <a:t>scipy</a:t>
            </a:r>
            <a:r>
              <a:rPr lang="en-US" altLang="zh-CN" sz="2400" dirty="0" smtClean="0"/>
              <a:t> import integrate</a:t>
            </a:r>
          </a:p>
          <a:p>
            <a:r>
              <a:rPr lang="en-US" altLang="zh-CN" sz="2400" dirty="0" smtClean="0"/>
              <a:t>&gt;&gt;&gt; </a:t>
            </a:r>
            <a:r>
              <a:rPr lang="en-US" altLang="zh-CN" sz="2400" dirty="0" err="1" smtClean="0"/>
              <a:t>pi_half</a:t>
            </a:r>
            <a:r>
              <a:rPr lang="en-US" altLang="zh-CN" sz="2400" dirty="0" smtClean="0"/>
              <a:t>, err = </a:t>
            </a:r>
            <a:r>
              <a:rPr lang="en-US" altLang="zh-CN" sz="2400" dirty="0" err="1" smtClean="0"/>
              <a:t>integrate.quad</a:t>
            </a:r>
            <a:r>
              <a:rPr lang="en-US" altLang="zh-CN" sz="2400" dirty="0" smtClean="0"/>
              <a:t>(</a:t>
            </a:r>
            <a:r>
              <a:rPr lang="en-US" altLang="zh-CN" sz="2400" dirty="0" err="1" smtClean="0"/>
              <a:t>half_circle</a:t>
            </a:r>
            <a:r>
              <a:rPr lang="en-US" altLang="zh-CN" sz="2400" dirty="0" smtClean="0"/>
              <a:t>, -1, 1)</a:t>
            </a:r>
          </a:p>
          <a:p>
            <a:endParaRPr lang="en-US" altLang="zh-CN" sz="2400" dirty="0" smtClean="0"/>
          </a:p>
          <a:p>
            <a:r>
              <a:rPr lang="en-US" altLang="zh-CN" sz="2400" dirty="0" smtClean="0"/>
              <a:t>&gt;&gt;&gt; </a:t>
            </a:r>
            <a:r>
              <a:rPr lang="en-US" altLang="zh-CN" sz="2400" dirty="0" err="1" smtClean="0"/>
              <a:t>pi_half</a:t>
            </a:r>
            <a:r>
              <a:rPr lang="en-US" altLang="zh-CN" sz="2400" dirty="0" smtClean="0"/>
              <a:t>*2</a:t>
            </a:r>
          </a:p>
          <a:p>
            <a:r>
              <a:rPr lang="en-US" altLang="zh-CN" sz="2400" dirty="0" smtClean="0">
                <a:solidFill>
                  <a:srgbClr val="0D02A2"/>
                </a:solidFill>
              </a:rPr>
              <a:t>3.141592653589797</a:t>
            </a:r>
          </a:p>
          <a:p>
            <a:endParaRPr lang="en-US" altLang="zh-CN" sz="2400" dirty="0">
              <a:solidFill>
                <a:srgbClr val="0D02A2"/>
              </a:solidFill>
            </a:endParaRPr>
          </a:p>
          <a:p>
            <a:r>
              <a:rPr lang="en-US" altLang="zh-CN" sz="2400" dirty="0"/>
              <a:t>&gt;&gt;&gt; </a:t>
            </a:r>
            <a:r>
              <a:rPr lang="en-US" altLang="zh-CN" sz="2400" dirty="0" smtClean="0"/>
              <a:t>err</a:t>
            </a:r>
            <a:endParaRPr lang="en-US" altLang="zh-CN" sz="2400" dirty="0"/>
          </a:p>
          <a:p>
            <a:r>
              <a:rPr lang="en-US" altLang="zh-CN" sz="2400" dirty="0">
                <a:solidFill>
                  <a:srgbClr val="0D02A2"/>
                </a:solidFill>
              </a:rPr>
              <a:t>1.0002356720661965e-09</a:t>
            </a:r>
            <a:endParaRPr lang="zh-CN" altLang="en-US" sz="2400" dirty="0">
              <a:solidFill>
                <a:srgbClr val="0D02A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3346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695325" y="287665"/>
            <a:ext cx="18169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latin typeface="微软雅黑" panose="020B0503020204020204" pitchFamily="34" charset="-122"/>
              </a:rPr>
              <a:t>Statistics</a:t>
            </a:r>
            <a:endParaRPr lang="zh-CN" altLang="en-US" sz="2800" b="1" dirty="0">
              <a:latin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91E7F-84B6-4064-9D4E-CC7D244BCA04}" type="slidenum">
              <a:rPr lang="zh-CN" altLang="en-US" smtClean="0"/>
              <a:pPr/>
              <a:t>116</a:t>
            </a:fld>
            <a:endParaRPr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695325" y="1394691"/>
            <a:ext cx="11485452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/>
              <a:t>&gt;&gt;&gt; from </a:t>
            </a:r>
            <a:r>
              <a:rPr lang="en-US" altLang="zh-CN" sz="2400" dirty="0" err="1"/>
              <a:t>scipy</a:t>
            </a:r>
            <a:r>
              <a:rPr lang="en-US" altLang="zh-CN" sz="2400" dirty="0"/>
              <a:t> import stats</a:t>
            </a:r>
          </a:p>
          <a:p>
            <a:r>
              <a:rPr lang="en-US" altLang="zh-CN" sz="2400" dirty="0" smtClean="0"/>
              <a:t>&gt;&gt;&gt; X </a:t>
            </a:r>
            <a:r>
              <a:rPr lang="en-US" altLang="zh-CN" sz="2400" dirty="0"/>
              <a:t>= </a:t>
            </a:r>
            <a:r>
              <a:rPr lang="en-US" altLang="zh-CN" sz="2400" dirty="0" err="1"/>
              <a:t>stats.norm</a:t>
            </a:r>
            <a:r>
              <a:rPr lang="en-US" altLang="zh-CN" sz="2400" dirty="0"/>
              <a:t>(</a:t>
            </a:r>
            <a:r>
              <a:rPr lang="en-US" altLang="zh-CN" sz="2400" dirty="0" err="1"/>
              <a:t>loc</a:t>
            </a:r>
            <a:r>
              <a:rPr lang="en-US" altLang="zh-CN" sz="2400" dirty="0"/>
              <a:t>=1.0, scale=2.0) </a:t>
            </a:r>
            <a:endParaRPr lang="en-US" altLang="zh-CN" sz="2400" dirty="0" smtClean="0"/>
          </a:p>
          <a:p>
            <a:r>
              <a:rPr lang="en-US" altLang="zh-CN" sz="2400" dirty="0" smtClean="0">
                <a:solidFill>
                  <a:schemeClr val="accent2">
                    <a:lumMod val="75000"/>
                  </a:schemeClr>
                </a:solidFill>
              </a:rPr>
              <a:t>#</a:t>
            </a:r>
            <a:r>
              <a:rPr lang="en-US" altLang="zh-CN" sz="2400" dirty="0" err="1">
                <a:solidFill>
                  <a:schemeClr val="accent2">
                    <a:lumMod val="75000"/>
                  </a:schemeClr>
                </a:solidFill>
              </a:rPr>
              <a:t>loc</a:t>
            </a:r>
            <a:r>
              <a:rPr lang="en-US" altLang="zh-CN" sz="2400" dirty="0">
                <a:solidFill>
                  <a:schemeClr val="accent2">
                    <a:lumMod val="75000"/>
                  </a:schemeClr>
                </a:solidFill>
              </a:rPr>
              <a:t> is the mean value, scale is the standard </a:t>
            </a:r>
            <a:r>
              <a:rPr lang="en-US" altLang="zh-CN" sz="2400" dirty="0" smtClean="0">
                <a:solidFill>
                  <a:schemeClr val="accent2">
                    <a:lumMod val="75000"/>
                  </a:schemeClr>
                </a:solidFill>
              </a:rPr>
              <a:t>deviation</a:t>
            </a:r>
          </a:p>
          <a:p>
            <a:endParaRPr lang="en-US" altLang="zh-CN" sz="2400" dirty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US" altLang="zh-CN" sz="2400" dirty="0" smtClean="0"/>
              <a:t>&gt;&gt;&gt; x </a:t>
            </a:r>
            <a:r>
              <a:rPr lang="en-US" altLang="zh-CN" sz="2400" dirty="0"/>
              <a:t>= </a:t>
            </a:r>
            <a:r>
              <a:rPr lang="en-US" altLang="zh-CN" sz="2400" dirty="0" err="1"/>
              <a:t>X.rvs</a:t>
            </a:r>
            <a:r>
              <a:rPr lang="en-US" altLang="zh-CN" sz="2400" dirty="0"/>
              <a:t>(size=10000) </a:t>
            </a:r>
            <a:r>
              <a:rPr lang="en-US" altLang="zh-CN" sz="2400" dirty="0">
                <a:solidFill>
                  <a:schemeClr val="accent2">
                    <a:lumMod val="75000"/>
                  </a:schemeClr>
                </a:solidFill>
              </a:rPr>
              <a:t># get 10000 samples from random </a:t>
            </a:r>
            <a:r>
              <a:rPr lang="en-US" altLang="zh-CN" sz="2400" dirty="0" smtClean="0">
                <a:solidFill>
                  <a:schemeClr val="accent2">
                    <a:lumMod val="75000"/>
                  </a:schemeClr>
                </a:solidFill>
              </a:rPr>
              <a:t>variable</a:t>
            </a:r>
          </a:p>
          <a:p>
            <a:r>
              <a:rPr lang="en-US" altLang="zh-CN" sz="2400" dirty="0" smtClean="0"/>
              <a:t>&gt;&gt;&gt; </a:t>
            </a:r>
            <a:r>
              <a:rPr lang="en-US" altLang="zh-CN" sz="2400" dirty="0" err="1" smtClean="0"/>
              <a:t>np.mean</a:t>
            </a:r>
            <a:r>
              <a:rPr lang="en-US" altLang="zh-CN" sz="2400" dirty="0" smtClean="0"/>
              <a:t>(x)</a:t>
            </a:r>
          </a:p>
          <a:p>
            <a:r>
              <a:rPr lang="en-US" altLang="zh-CN" sz="2400" dirty="0" smtClean="0">
                <a:solidFill>
                  <a:srgbClr val="0D02A2"/>
                </a:solidFill>
              </a:rPr>
              <a:t>1.0235502154314298</a:t>
            </a:r>
          </a:p>
          <a:p>
            <a:endParaRPr lang="en-US" altLang="zh-CN" sz="2400" dirty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US" altLang="zh-CN" sz="2400" dirty="0" smtClean="0"/>
              <a:t>&gt;&gt;&gt; </a:t>
            </a:r>
            <a:r>
              <a:rPr lang="en-US" altLang="zh-CN" sz="2400" dirty="0" err="1" smtClean="0"/>
              <a:t>np.std</a:t>
            </a:r>
            <a:r>
              <a:rPr lang="en-US" altLang="zh-CN" sz="2400" dirty="0" smtClean="0"/>
              <a:t>(x)</a:t>
            </a:r>
          </a:p>
          <a:p>
            <a:r>
              <a:rPr lang="en-US" altLang="zh-CN" sz="2400" dirty="0">
                <a:solidFill>
                  <a:srgbClr val="0D02A2"/>
                </a:solidFill>
              </a:rPr>
              <a:t>1.999466195598207</a:t>
            </a:r>
            <a:endParaRPr lang="zh-CN" altLang="en-US" sz="2400" dirty="0">
              <a:solidFill>
                <a:srgbClr val="0D02A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5035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695325" y="287665"/>
            <a:ext cx="18169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</a:rPr>
              <a:t>Statistics</a:t>
            </a:r>
            <a:endParaRPr lang="zh-CN" altLang="en-US" sz="2800" b="1" dirty="0">
              <a:latin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91E7F-84B6-4064-9D4E-CC7D244BCA04}" type="slidenum">
              <a:rPr lang="zh-CN" altLang="en-US" smtClean="0"/>
              <a:pPr/>
              <a:t>117</a:t>
            </a:fld>
            <a:endParaRPr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792455" y="1543050"/>
            <a:ext cx="1000889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/>
              <a:t>&gt;&gt;&gt; import </a:t>
            </a:r>
            <a:r>
              <a:rPr lang="en-US" altLang="zh-CN" sz="2400" dirty="0" err="1"/>
              <a:t>matplotlib.pyplot</a:t>
            </a:r>
            <a:r>
              <a:rPr lang="en-US" altLang="zh-CN" sz="2400" dirty="0"/>
              <a:t> as </a:t>
            </a:r>
            <a:r>
              <a:rPr lang="en-US" altLang="zh-CN" sz="2400" dirty="0" err="1" smtClean="0"/>
              <a:t>plt</a:t>
            </a:r>
            <a:r>
              <a:rPr lang="en-US" altLang="zh-CN" sz="2400" dirty="0" smtClean="0"/>
              <a:t>   </a:t>
            </a:r>
            <a:r>
              <a:rPr lang="en-US" altLang="zh-CN" sz="2400" dirty="0" smtClean="0">
                <a:solidFill>
                  <a:schemeClr val="accent2">
                    <a:lumMod val="75000"/>
                  </a:schemeClr>
                </a:solidFill>
              </a:rPr>
              <a:t># will be introduced later</a:t>
            </a:r>
            <a:endParaRPr lang="en-US" altLang="zh-CN" sz="2400" dirty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US" altLang="zh-CN" sz="2400" dirty="0" smtClean="0"/>
              <a:t>&gt;&gt;&gt; t </a:t>
            </a:r>
            <a:r>
              <a:rPr lang="en-US" altLang="zh-CN" sz="2400" dirty="0"/>
              <a:t>= </a:t>
            </a:r>
            <a:r>
              <a:rPr lang="en-US" altLang="zh-CN" sz="2400" dirty="0" err="1"/>
              <a:t>np.arange</a:t>
            </a:r>
            <a:r>
              <a:rPr lang="en-US" altLang="zh-CN" sz="2400" dirty="0"/>
              <a:t>(-10,10,0.01)</a:t>
            </a:r>
          </a:p>
          <a:p>
            <a:r>
              <a:rPr lang="en-US" altLang="zh-CN" sz="2400" dirty="0" smtClean="0"/>
              <a:t>&gt;&gt;&gt; </a:t>
            </a:r>
            <a:r>
              <a:rPr lang="en-US" altLang="zh-CN" sz="2400" dirty="0" err="1" smtClean="0"/>
              <a:t>plt.plot</a:t>
            </a:r>
            <a:r>
              <a:rPr lang="en-US" altLang="zh-CN" sz="2400" dirty="0" smtClean="0"/>
              <a:t>(t</a:t>
            </a:r>
            <a:r>
              <a:rPr lang="en-US" altLang="zh-CN" sz="2400" dirty="0"/>
              <a:t>, X.pdf(t))</a:t>
            </a:r>
            <a:endParaRPr lang="zh-CN" altLang="en-US" sz="24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7366" y="3173439"/>
            <a:ext cx="5785209" cy="3597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791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91E7F-84B6-4064-9D4E-CC7D244BCA04}" type="slidenum">
              <a:rPr lang="zh-CN" altLang="en-US" smtClean="0"/>
              <a:pPr/>
              <a:t>118</a:t>
            </a:fld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4337963" y="2708716"/>
            <a:ext cx="3719288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44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7</a:t>
            </a:r>
            <a:r>
              <a:rPr lang="en-US" altLang="zh-CN" sz="44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. </a:t>
            </a:r>
            <a:r>
              <a:rPr lang="en-US" altLang="zh-CN" sz="4400" dirty="0" err="1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Matplotlib</a:t>
            </a:r>
            <a:endParaRPr lang="zh-CN" altLang="en-US" sz="4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529" y="4199818"/>
            <a:ext cx="2047015" cy="2388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646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695325" y="287665"/>
            <a:ext cx="23342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err="1" smtClean="0">
                <a:latin typeface="微软雅黑" panose="020B0503020204020204" pitchFamily="34" charset="-122"/>
              </a:rPr>
              <a:t>Matplotlib</a:t>
            </a:r>
            <a:endParaRPr lang="zh-CN" altLang="en-US" sz="2800" b="1" dirty="0">
              <a:latin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91E7F-84B6-4064-9D4E-CC7D244BCA04}" type="slidenum">
              <a:rPr lang="zh-CN" altLang="en-US" smtClean="0"/>
              <a:pPr/>
              <a:t>119</a:t>
            </a:fld>
            <a:endParaRPr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1173018" y="1551709"/>
            <a:ext cx="9502345" cy="40164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ts val="3400"/>
              </a:lnSpc>
              <a:buFont typeface="Arial" panose="020B0604020202020204" pitchFamily="34" charset="0"/>
              <a:buChar char="•"/>
            </a:pPr>
            <a:r>
              <a:rPr lang="en-US" altLang="zh-CN" sz="2400" dirty="0" smtClean="0"/>
              <a:t>Used </a:t>
            </a:r>
            <a:r>
              <a:rPr lang="en-US" altLang="zh-CN" sz="2400" dirty="0"/>
              <a:t>for generating 2D and 3D scientific </a:t>
            </a:r>
            <a:r>
              <a:rPr lang="en-US" altLang="zh-CN" sz="2400" dirty="0" smtClean="0"/>
              <a:t>plots</a:t>
            </a:r>
            <a:endParaRPr lang="en-US" altLang="zh-CN" sz="2400" dirty="0"/>
          </a:p>
          <a:p>
            <a:pPr marL="285750" indent="-285750">
              <a:lnSpc>
                <a:spcPts val="3400"/>
              </a:lnSpc>
              <a:buFont typeface="Arial" panose="020B0604020202020204" pitchFamily="34" charset="0"/>
              <a:buChar char="•"/>
            </a:pPr>
            <a:r>
              <a:rPr lang="en-US" altLang="zh-CN" sz="2400" dirty="0" smtClean="0"/>
              <a:t>Support </a:t>
            </a:r>
            <a:r>
              <a:rPr lang="en-US" altLang="zh-CN" sz="2400" dirty="0"/>
              <a:t>for </a:t>
            </a:r>
            <a:r>
              <a:rPr lang="en-US" altLang="zh-CN" sz="2400" dirty="0" err="1" smtClean="0"/>
              <a:t>LaTeX</a:t>
            </a:r>
            <a:endParaRPr lang="en-US" altLang="zh-CN" sz="2400" dirty="0"/>
          </a:p>
          <a:p>
            <a:pPr marL="285750" indent="-285750">
              <a:lnSpc>
                <a:spcPts val="3400"/>
              </a:lnSpc>
              <a:buFont typeface="Arial" panose="020B0604020202020204" pitchFamily="34" charset="0"/>
              <a:buChar char="•"/>
            </a:pPr>
            <a:r>
              <a:rPr lang="en-US" altLang="zh-CN" sz="2400" dirty="0" smtClean="0"/>
              <a:t>Fine-grained </a:t>
            </a:r>
            <a:r>
              <a:rPr lang="en-US" altLang="zh-CN" sz="2400" dirty="0"/>
              <a:t>control over every </a:t>
            </a:r>
            <a:r>
              <a:rPr lang="en-US" altLang="zh-CN" sz="2400" dirty="0" smtClean="0"/>
              <a:t>aspect</a:t>
            </a:r>
            <a:endParaRPr lang="en-US" altLang="zh-CN" sz="2400" dirty="0"/>
          </a:p>
          <a:p>
            <a:pPr marL="285750" indent="-285750">
              <a:lnSpc>
                <a:spcPts val="3400"/>
              </a:lnSpc>
              <a:buFont typeface="Arial" panose="020B0604020202020204" pitchFamily="34" charset="0"/>
              <a:buChar char="•"/>
            </a:pPr>
            <a:r>
              <a:rPr lang="en-US" altLang="zh-CN" sz="2400" dirty="0" smtClean="0"/>
              <a:t>Many </a:t>
            </a:r>
            <a:r>
              <a:rPr lang="en-US" altLang="zh-CN" sz="2400" dirty="0"/>
              <a:t>output file formats including PNG, PDF, SVG, </a:t>
            </a:r>
            <a:r>
              <a:rPr lang="en-US" altLang="zh-CN" sz="2400" dirty="0" smtClean="0"/>
              <a:t>EPS</a:t>
            </a:r>
          </a:p>
          <a:p>
            <a:pPr marL="285750" indent="-285750">
              <a:lnSpc>
                <a:spcPts val="3400"/>
              </a:lnSpc>
              <a:buFont typeface="Arial" panose="020B0604020202020204" pitchFamily="34" charset="0"/>
              <a:buChar char="•"/>
            </a:pPr>
            <a:r>
              <a:rPr lang="en-US" altLang="zh-CN" sz="2400" dirty="0" err="1" smtClean="0"/>
              <a:t>Matplotlib</a:t>
            </a:r>
            <a:r>
              <a:rPr lang="en-US" altLang="zh-CN" sz="2400" dirty="0" smtClean="0"/>
              <a:t> </a:t>
            </a:r>
            <a:r>
              <a:rPr lang="en-US" altLang="zh-CN" sz="2400" dirty="0"/>
              <a:t>is the entire </a:t>
            </a:r>
            <a:r>
              <a:rPr lang="en-US" altLang="zh-CN" sz="2400" dirty="0" smtClean="0"/>
              <a:t>library</a:t>
            </a:r>
          </a:p>
          <a:p>
            <a:pPr marL="285750" indent="-285750">
              <a:lnSpc>
                <a:spcPts val="3400"/>
              </a:lnSpc>
              <a:buFont typeface="Arial" panose="020B0604020202020204" pitchFamily="34" charset="0"/>
              <a:buChar char="•"/>
            </a:pPr>
            <a:r>
              <a:rPr lang="en-US" altLang="zh-CN" sz="2400" dirty="0" err="1" smtClean="0"/>
              <a:t>Pyplot</a:t>
            </a:r>
            <a:r>
              <a:rPr lang="en-US" altLang="zh-CN" sz="2400" dirty="0" smtClean="0"/>
              <a:t> </a:t>
            </a:r>
            <a:r>
              <a:rPr lang="en-US" altLang="zh-CN" sz="2400" dirty="0"/>
              <a:t>- a module within </a:t>
            </a:r>
            <a:r>
              <a:rPr lang="en-US" altLang="zh-CN" sz="2400" dirty="0" err="1"/>
              <a:t>Matplotlib</a:t>
            </a:r>
            <a:r>
              <a:rPr lang="en-US" altLang="zh-CN" sz="2400" dirty="0"/>
              <a:t> that provides </a:t>
            </a:r>
            <a:r>
              <a:rPr lang="en-US" altLang="zh-CN" sz="2400" dirty="0" smtClean="0"/>
              <a:t>access</a:t>
            </a:r>
          </a:p>
          <a:p>
            <a:pPr>
              <a:lnSpc>
                <a:spcPts val="3400"/>
              </a:lnSpc>
            </a:pPr>
            <a:r>
              <a:rPr lang="en-US" altLang="zh-CN" sz="2400" dirty="0" smtClean="0"/>
              <a:t>   to </a:t>
            </a:r>
            <a:r>
              <a:rPr lang="en-US" altLang="zh-CN" sz="2400" dirty="0"/>
              <a:t>the underlying plotting </a:t>
            </a:r>
            <a:r>
              <a:rPr lang="en-US" altLang="zh-CN" sz="2400" dirty="0" smtClean="0"/>
              <a:t>library</a:t>
            </a:r>
          </a:p>
          <a:p>
            <a:pPr marL="285750" indent="-285750">
              <a:lnSpc>
                <a:spcPts val="3400"/>
              </a:lnSpc>
              <a:buFont typeface="Arial" panose="020B0604020202020204" pitchFamily="34" charset="0"/>
              <a:buChar char="•"/>
            </a:pPr>
            <a:r>
              <a:rPr lang="en-US" altLang="zh-CN" sz="2400" dirty="0" smtClean="0"/>
              <a:t>Please look up </a:t>
            </a:r>
            <a:r>
              <a:rPr lang="en-US" altLang="zh-CN" sz="2400" i="1" dirty="0" smtClean="0">
                <a:solidFill>
                  <a:srgbClr val="0D02A2"/>
                </a:solidFill>
              </a:rPr>
              <a:t>help documentation </a:t>
            </a:r>
            <a:r>
              <a:rPr lang="en-US" altLang="zh-CN" sz="2400" dirty="0" smtClean="0"/>
              <a:t>for further illustrations</a:t>
            </a:r>
          </a:p>
          <a:p>
            <a:pPr>
              <a:lnSpc>
                <a:spcPts val="3400"/>
              </a:lnSpc>
            </a:pPr>
            <a:r>
              <a:rPr lang="en-US" altLang="zh-CN" sz="2400" dirty="0"/>
              <a:t> </a:t>
            </a:r>
            <a:r>
              <a:rPr lang="en-US" altLang="zh-CN" sz="2400" dirty="0" smtClean="0"/>
              <a:t>  of parameter settings </a:t>
            </a:r>
          </a:p>
        </p:txBody>
      </p:sp>
    </p:spTree>
    <p:extLst>
      <p:ext uri="{BB962C8B-B14F-4D97-AF65-F5344CB8AC3E}">
        <p14:creationId xmlns:p14="http://schemas.microsoft.com/office/powerpoint/2010/main" val="1894040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10801349" y="6409373"/>
            <a:ext cx="1390651" cy="365125"/>
          </a:xfrm>
        </p:spPr>
        <p:txBody>
          <a:bodyPr/>
          <a:lstStyle/>
          <a:p>
            <a:fld id="{51D91E7F-84B6-4064-9D4E-CC7D244BCA04}" type="slidenum">
              <a:rPr lang="zh-CN" altLang="en-US" smtClean="0"/>
              <a:pPr/>
              <a:t>12</a:t>
            </a:fld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1958547" y="2905567"/>
            <a:ext cx="8405788" cy="14465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4400" b="0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1. Sequence types:</a:t>
            </a:r>
          </a:p>
          <a:p>
            <a:r>
              <a:rPr lang="en-US" altLang="zh-CN" sz="44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   Tuples, Lists, and Strings</a:t>
            </a:r>
            <a:endParaRPr lang="zh-CN" altLang="en-US" sz="4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785" y="5133975"/>
            <a:ext cx="3407525" cy="1475423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874431" y="1329689"/>
            <a:ext cx="1072024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0" cap="none" spc="0" dirty="0" smtClean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Section 1: Basic programming</a:t>
            </a:r>
            <a:endParaRPr lang="zh-CN" altLang="en-US" sz="5400" b="0" cap="none" spc="0" dirty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30979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695325" y="287665"/>
            <a:ext cx="52806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err="1" smtClean="0">
                <a:latin typeface="微软雅黑" panose="020B0503020204020204" pitchFamily="34" charset="-122"/>
              </a:rPr>
              <a:t>pyplot</a:t>
            </a:r>
            <a:r>
              <a:rPr lang="en-US" altLang="zh-CN" sz="2800" b="1" dirty="0" smtClean="0">
                <a:latin typeface="微软雅黑" panose="020B0503020204020204" pitchFamily="34" charset="-122"/>
              </a:rPr>
              <a:t> — first example</a:t>
            </a:r>
            <a:endParaRPr lang="zh-CN" altLang="en-US" sz="2800" b="1" dirty="0">
              <a:latin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91E7F-84B6-4064-9D4E-CC7D244BCA04}" type="slidenum">
              <a:rPr lang="zh-CN" altLang="en-US" smtClean="0"/>
              <a:pPr/>
              <a:t>120</a:t>
            </a:fld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9198" y="1085246"/>
            <a:ext cx="7686402" cy="5514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3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91E7F-84B6-4064-9D4E-CC7D244BCA04}" type="slidenum">
              <a:rPr lang="zh-CN" altLang="en-US" smtClean="0"/>
              <a:pPr/>
              <a:t>121</a:t>
            </a:fld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4764" y="1589121"/>
            <a:ext cx="8560397" cy="4606527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95325" y="287665"/>
            <a:ext cx="52806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err="1" smtClean="0">
                <a:latin typeface="微软雅黑" panose="020B0503020204020204" pitchFamily="34" charset="-122"/>
              </a:rPr>
              <a:t>pyplot</a:t>
            </a:r>
            <a:r>
              <a:rPr lang="en-US" altLang="zh-CN" sz="2800" b="1" dirty="0" smtClean="0">
                <a:latin typeface="微软雅黑" panose="020B0503020204020204" pitchFamily="34" charset="-122"/>
              </a:rPr>
              <a:t> — first example</a:t>
            </a:r>
            <a:endParaRPr lang="zh-CN" altLang="en-US" sz="2800" b="1" dirty="0">
              <a:latin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08621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695325" y="287665"/>
            <a:ext cx="18169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latin typeface="微软雅黑" panose="020B0503020204020204" pitchFamily="34" charset="-122"/>
              </a:rPr>
              <a:t>subplots</a:t>
            </a:r>
            <a:endParaRPr lang="zh-CN" altLang="en-US" sz="2800" b="1" dirty="0">
              <a:latin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91E7F-84B6-4064-9D4E-CC7D244BCA04}" type="slidenum">
              <a:rPr lang="zh-CN" altLang="en-US" smtClean="0"/>
              <a:pPr/>
              <a:t>122</a:t>
            </a:fld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3953" y="1700782"/>
            <a:ext cx="8580085" cy="3822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193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695325" y="287665"/>
            <a:ext cx="18169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latin typeface="微软雅黑" panose="020B0503020204020204" pitchFamily="34" charset="-122"/>
              </a:rPr>
              <a:t>subplots</a:t>
            </a:r>
            <a:endParaRPr lang="zh-CN" altLang="en-US" sz="2800" b="1" dirty="0">
              <a:latin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91E7F-84B6-4064-9D4E-CC7D244BCA04}" type="slidenum">
              <a:rPr lang="zh-CN" altLang="en-US" smtClean="0"/>
              <a:pPr/>
              <a:t>123</a:t>
            </a:fld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9783" y="1151212"/>
            <a:ext cx="6957815" cy="4968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136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695325" y="287665"/>
            <a:ext cx="39228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latin typeface="微软雅黑" panose="020B0503020204020204" pitchFamily="34" charset="-122"/>
              </a:rPr>
              <a:t>Set </a:t>
            </a:r>
            <a:r>
              <a:rPr lang="en-US" altLang="zh-CN" sz="2800" b="1" dirty="0" err="1" smtClean="0">
                <a:latin typeface="微软雅黑" panose="020B0503020204020204" pitchFamily="34" charset="-122"/>
              </a:rPr>
              <a:t>ticklabels</a:t>
            </a:r>
            <a:r>
              <a:rPr lang="en-US" altLang="zh-CN" sz="2800" b="1" dirty="0">
                <a:latin typeface="微软雅黑" panose="020B0503020204020204" pitchFamily="34" charset="-122"/>
              </a:rPr>
              <a:t> </a:t>
            </a:r>
            <a:r>
              <a:rPr lang="en-US" altLang="zh-CN" sz="2800" b="1" dirty="0" smtClean="0">
                <a:latin typeface="微软雅黑" panose="020B0503020204020204" pitchFamily="34" charset="-122"/>
              </a:rPr>
              <a:t>of axis</a:t>
            </a:r>
            <a:endParaRPr lang="zh-CN" altLang="en-US" sz="2800" b="1" dirty="0">
              <a:latin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91E7F-84B6-4064-9D4E-CC7D244BCA04}" type="slidenum">
              <a:rPr lang="zh-CN" altLang="en-US" smtClean="0"/>
              <a:pPr/>
              <a:t>124</a:t>
            </a:fld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0" y="1633674"/>
            <a:ext cx="5434889" cy="372678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8655" y="1870281"/>
            <a:ext cx="4951715" cy="3377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127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695325" y="287665"/>
            <a:ext cx="33409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latin typeface="微软雅黑" panose="020B0503020204020204" pitchFamily="34" charset="-122"/>
              </a:rPr>
              <a:t>Logarithmic plot</a:t>
            </a:r>
            <a:endParaRPr lang="zh-CN" altLang="en-US" sz="2800" b="1" dirty="0">
              <a:latin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91E7F-84B6-4064-9D4E-CC7D244BCA04}" type="slidenum">
              <a:rPr lang="zh-CN" altLang="en-US" smtClean="0"/>
              <a:pPr/>
              <a:t>125</a:t>
            </a:fld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9310" y="1014834"/>
            <a:ext cx="5563045" cy="5390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600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695325" y="287665"/>
            <a:ext cx="33686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</a:rPr>
              <a:t>Logarithmic plot</a:t>
            </a:r>
            <a:endParaRPr lang="zh-CN" altLang="en-US" sz="2800" b="1" dirty="0">
              <a:latin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91E7F-84B6-4064-9D4E-CC7D244BCA04}" type="slidenum">
              <a:rPr lang="zh-CN" altLang="en-US" smtClean="0"/>
              <a:pPr/>
              <a:t>126</a:t>
            </a:fld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2073" y="909622"/>
            <a:ext cx="7573427" cy="5394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247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695325" y="287665"/>
            <a:ext cx="21217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latin typeface="微软雅黑" panose="020B0503020204020204" pitchFamily="34" charset="-122"/>
              </a:rPr>
              <a:t>Histogram</a:t>
            </a:r>
            <a:endParaRPr lang="zh-CN" altLang="en-US" sz="2800" b="1" dirty="0">
              <a:latin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91E7F-84B6-4064-9D4E-CC7D244BCA04}" type="slidenum">
              <a:rPr lang="zh-CN" altLang="en-US" smtClean="0"/>
              <a:pPr/>
              <a:t>127</a:t>
            </a:fld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577" y="2210588"/>
            <a:ext cx="10172772" cy="2361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412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91E7F-84B6-4064-9D4E-CC7D244BCA04}" type="slidenum">
              <a:rPr lang="zh-CN" altLang="en-US" smtClean="0"/>
              <a:pPr/>
              <a:t>128</a:t>
            </a:fld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695325" y="287665"/>
            <a:ext cx="21217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latin typeface="微软雅黑" panose="020B0503020204020204" pitchFamily="34" charset="-122"/>
              </a:rPr>
              <a:t>Histogram</a:t>
            </a:r>
            <a:endParaRPr lang="zh-CN" altLang="en-US" sz="2800" b="1" dirty="0">
              <a:latin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3319" y="1434077"/>
            <a:ext cx="7379386" cy="4726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160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695324" y="287665"/>
            <a:ext cx="31747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latin typeface="微软雅黑" panose="020B0503020204020204" pitchFamily="34" charset="-122"/>
              </a:rPr>
              <a:t>Scatter plot</a:t>
            </a:r>
            <a:endParaRPr lang="zh-CN" altLang="en-US" sz="2800" b="1" dirty="0">
              <a:latin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91E7F-84B6-4064-9D4E-CC7D244BCA04}" type="slidenum">
              <a:rPr lang="zh-CN" altLang="en-US" smtClean="0"/>
              <a:pPr/>
              <a:t>129</a:t>
            </a:fld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4089" y="2401455"/>
            <a:ext cx="9147260" cy="1219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968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695325" y="287665"/>
            <a:ext cx="30454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latin typeface="微软雅黑" panose="020B0503020204020204" pitchFamily="34" charset="-122"/>
              </a:rPr>
              <a:t>Sequence Types</a:t>
            </a:r>
            <a:endParaRPr lang="zh-CN" altLang="en-US" sz="2800" b="1" dirty="0">
              <a:latin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10801349" y="6409373"/>
            <a:ext cx="1390651" cy="365125"/>
          </a:xfrm>
        </p:spPr>
        <p:txBody>
          <a:bodyPr/>
          <a:lstStyle/>
          <a:p>
            <a:fld id="{51D91E7F-84B6-4064-9D4E-CC7D244BCA04}" type="slidenum">
              <a:rPr lang="zh-CN" altLang="en-US" smtClean="0"/>
              <a:pPr/>
              <a:t>13</a:t>
            </a:fld>
            <a:endParaRPr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1154545" y="1172340"/>
            <a:ext cx="151785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600" dirty="0" smtClean="0"/>
              <a:t>1. Tuple</a:t>
            </a:r>
            <a:endParaRPr lang="zh-CN" altLang="en-US" sz="2600" dirty="0"/>
          </a:p>
        </p:txBody>
      </p:sp>
      <p:sp>
        <p:nvSpPr>
          <p:cNvPr id="3" name="文本框 2"/>
          <p:cNvSpPr txBox="1"/>
          <p:nvPr/>
        </p:nvSpPr>
        <p:spPr>
          <a:xfrm>
            <a:off x="1616363" y="1771520"/>
            <a:ext cx="756008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200" dirty="0" smtClean="0"/>
              <a:t>A simple </a:t>
            </a:r>
            <a:r>
              <a:rPr lang="en-US" altLang="zh-CN" sz="2200" b="1" i="1" dirty="0" smtClean="0">
                <a:solidFill>
                  <a:srgbClr val="FF0000"/>
                </a:solidFill>
              </a:rPr>
              <a:t>immutable</a:t>
            </a:r>
            <a:r>
              <a:rPr lang="en-US" altLang="zh-CN" sz="2200" dirty="0" smtClean="0"/>
              <a:t> ordered sequences of items</a:t>
            </a:r>
            <a:endParaRPr lang="zh-CN" altLang="en-US" sz="2200" dirty="0"/>
          </a:p>
        </p:txBody>
      </p:sp>
      <p:sp>
        <p:nvSpPr>
          <p:cNvPr id="6" name="文本框 5"/>
          <p:cNvSpPr txBox="1"/>
          <p:nvPr/>
        </p:nvSpPr>
        <p:spPr>
          <a:xfrm>
            <a:off x="1990436" y="2309144"/>
            <a:ext cx="73372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 smtClean="0"/>
              <a:t>Immutable: a tuple cannot be modified once created</a:t>
            </a:r>
            <a:endParaRPr lang="zh-CN" altLang="en-US" sz="2000" dirty="0"/>
          </a:p>
        </p:txBody>
      </p:sp>
      <p:sp>
        <p:nvSpPr>
          <p:cNvPr id="7" name="文本框 6"/>
          <p:cNvSpPr txBox="1"/>
          <p:nvPr/>
        </p:nvSpPr>
        <p:spPr>
          <a:xfrm>
            <a:off x="1616363" y="2801587"/>
            <a:ext cx="834433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200" dirty="0" smtClean="0"/>
              <a:t>Items can be of mixed types, including collection types</a:t>
            </a:r>
            <a:endParaRPr lang="zh-CN" altLang="en-US" sz="2200" dirty="0"/>
          </a:p>
        </p:txBody>
      </p:sp>
      <p:sp>
        <p:nvSpPr>
          <p:cNvPr id="8" name="文本框 7"/>
          <p:cNvSpPr txBox="1"/>
          <p:nvPr/>
        </p:nvSpPr>
        <p:spPr>
          <a:xfrm>
            <a:off x="1154545" y="3439868"/>
            <a:ext cx="182133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600" dirty="0" smtClean="0"/>
              <a:t>2. Strings</a:t>
            </a:r>
            <a:endParaRPr lang="zh-CN" altLang="en-US" sz="2600" dirty="0"/>
          </a:p>
        </p:txBody>
      </p:sp>
      <p:sp>
        <p:nvSpPr>
          <p:cNvPr id="9" name="文本框 8"/>
          <p:cNvSpPr txBox="1"/>
          <p:nvPr/>
        </p:nvSpPr>
        <p:spPr>
          <a:xfrm>
            <a:off x="1616362" y="4053452"/>
            <a:ext cx="227979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200" b="1" i="1" dirty="0" smtClean="0">
                <a:solidFill>
                  <a:srgbClr val="FF0000"/>
                </a:solidFill>
              </a:rPr>
              <a:t>Immutable</a:t>
            </a:r>
            <a:endParaRPr lang="zh-CN" altLang="en-US" sz="2200" b="1" i="1" dirty="0">
              <a:solidFill>
                <a:srgbClr val="FF0000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616361" y="4605480"/>
            <a:ext cx="560878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200" dirty="0" smtClean="0"/>
              <a:t>Conceptually very much like a tuple</a:t>
            </a:r>
            <a:endParaRPr lang="zh-CN" altLang="en-US" sz="2200" dirty="0"/>
          </a:p>
        </p:txBody>
      </p:sp>
      <p:sp>
        <p:nvSpPr>
          <p:cNvPr id="13" name="文本框 12"/>
          <p:cNvSpPr txBox="1"/>
          <p:nvPr/>
        </p:nvSpPr>
        <p:spPr>
          <a:xfrm>
            <a:off x="1154545" y="5305317"/>
            <a:ext cx="121700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600" dirty="0" smtClean="0"/>
              <a:t>3. List</a:t>
            </a:r>
            <a:endParaRPr lang="zh-CN" altLang="en-US" sz="2600" dirty="0"/>
          </a:p>
        </p:txBody>
      </p:sp>
      <p:sp>
        <p:nvSpPr>
          <p:cNvPr id="14" name="文本框 13"/>
          <p:cNvSpPr txBox="1"/>
          <p:nvPr/>
        </p:nvSpPr>
        <p:spPr>
          <a:xfrm>
            <a:off x="1616361" y="5978486"/>
            <a:ext cx="799141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200" b="1" i="1" dirty="0" smtClean="0">
                <a:solidFill>
                  <a:srgbClr val="FF0000"/>
                </a:solidFill>
              </a:rPr>
              <a:t>Mutable</a:t>
            </a:r>
            <a:r>
              <a:rPr lang="en-US" altLang="zh-CN" sz="2200" dirty="0" smtClean="0"/>
              <a:t> ordered sequences of items of mixed types</a:t>
            </a:r>
            <a:endParaRPr lang="zh-CN" altLang="en-US" sz="2200" dirty="0"/>
          </a:p>
        </p:txBody>
      </p:sp>
    </p:spTree>
    <p:extLst>
      <p:ext uri="{BB962C8B-B14F-4D97-AF65-F5344CB8AC3E}">
        <p14:creationId xmlns:p14="http://schemas.microsoft.com/office/powerpoint/2010/main" val="3211129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91E7F-84B6-4064-9D4E-CC7D244BCA04}" type="slidenum">
              <a:rPr lang="zh-CN" altLang="en-US" smtClean="0"/>
              <a:pPr/>
              <a:t>130</a:t>
            </a:fld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7273" y="1304137"/>
            <a:ext cx="8331200" cy="4336258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95324" y="287665"/>
            <a:ext cx="31747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latin typeface="微软雅黑" panose="020B0503020204020204" pitchFamily="34" charset="-122"/>
              </a:rPr>
              <a:t>Scatter plot</a:t>
            </a:r>
            <a:endParaRPr lang="zh-CN" altLang="en-US" sz="2800" b="1" dirty="0">
              <a:latin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02792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91E7F-84B6-4064-9D4E-CC7D244BCA04}" type="slidenum">
              <a:rPr lang="zh-CN" altLang="en-US" smtClean="0"/>
              <a:pPr/>
              <a:t>131</a:t>
            </a:fld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695325" y="287665"/>
            <a:ext cx="63243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latin typeface="微软雅黑" panose="020B0503020204020204" pitchFamily="34" charset="-122"/>
              </a:rPr>
              <a:t>Image </a:t>
            </a:r>
            <a:r>
              <a:rPr lang="en-US" altLang="zh-CN" sz="2800" dirty="0">
                <a:latin typeface="微软雅黑" panose="020B0503020204020204" pitchFamily="34" charset="-122"/>
              </a:rPr>
              <a:t>visualization and contour</a:t>
            </a:r>
            <a:endParaRPr lang="zh-CN" altLang="en-US" sz="2800" dirty="0">
              <a:latin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0954" y="1566636"/>
            <a:ext cx="6877083" cy="4039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816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695325" y="287665"/>
            <a:ext cx="63243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latin typeface="微软雅黑" panose="020B0503020204020204" pitchFamily="34" charset="-122"/>
              </a:rPr>
              <a:t>Image </a:t>
            </a:r>
            <a:r>
              <a:rPr lang="en-US" altLang="zh-CN" sz="2800" b="1" dirty="0">
                <a:latin typeface="微软雅黑" panose="020B0503020204020204" pitchFamily="34" charset="-122"/>
              </a:rPr>
              <a:t>visualization and contour</a:t>
            </a:r>
            <a:endParaRPr lang="zh-CN" altLang="en-US" sz="2800" b="1" dirty="0">
              <a:latin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91E7F-84B6-4064-9D4E-CC7D244BCA04}" type="slidenum">
              <a:rPr lang="zh-CN" altLang="en-US" smtClean="0"/>
              <a:pPr/>
              <a:t>132</a:t>
            </a:fld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3382" y="1848203"/>
            <a:ext cx="9407967" cy="3268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111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695324" y="287665"/>
            <a:ext cx="24727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latin typeface="微软雅黑" panose="020B0503020204020204" pitchFamily="34" charset="-122"/>
              </a:rPr>
              <a:t>3D plotting</a:t>
            </a:r>
            <a:endParaRPr lang="zh-CN" altLang="en-US" sz="2800" b="1" dirty="0">
              <a:latin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91E7F-84B6-4064-9D4E-CC7D244BCA04}" type="slidenum">
              <a:rPr lang="zh-CN" altLang="en-US" smtClean="0"/>
              <a:pPr/>
              <a:t>133</a:t>
            </a:fld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7890" y="2112955"/>
            <a:ext cx="8231211" cy="3234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523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695325" y="287665"/>
            <a:ext cx="23342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latin typeface="微软雅黑" panose="020B0503020204020204" pitchFamily="34" charset="-122"/>
              </a:rPr>
              <a:t>3D plotting</a:t>
            </a:r>
            <a:endParaRPr lang="zh-CN" altLang="en-US" sz="2800" b="1" dirty="0">
              <a:latin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91E7F-84B6-4064-9D4E-CC7D244BCA04}" type="slidenum">
              <a:rPr lang="zh-CN" altLang="en-US" smtClean="0"/>
              <a:pPr/>
              <a:t>134</a:t>
            </a:fld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0764" y="1125813"/>
            <a:ext cx="6871438" cy="5279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174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695325" y="287665"/>
            <a:ext cx="30454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</a:rPr>
              <a:t>Sequence Types</a:t>
            </a:r>
            <a:endParaRPr lang="zh-CN" altLang="en-US" sz="2800" b="1" dirty="0">
              <a:latin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10801349" y="6409373"/>
            <a:ext cx="1390651" cy="365125"/>
          </a:xfrm>
        </p:spPr>
        <p:txBody>
          <a:bodyPr/>
          <a:lstStyle/>
          <a:p>
            <a:fld id="{51D91E7F-84B6-4064-9D4E-CC7D244BCA04}" type="slidenum">
              <a:rPr lang="zh-CN" altLang="en-US" smtClean="0"/>
              <a:pPr/>
              <a:t>14</a:t>
            </a:fld>
            <a:endParaRPr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542925" y="1334077"/>
            <a:ext cx="11615680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600" dirty="0" smtClean="0"/>
              <a:t>The three sequence types (tuples, strings, and lists) share much </a:t>
            </a:r>
          </a:p>
          <a:p>
            <a:r>
              <a:rPr lang="en-US" altLang="zh-CN" sz="2600" dirty="0" smtClean="0"/>
              <a:t>    of the same syntax and functionality</a:t>
            </a:r>
            <a:endParaRPr lang="zh-CN" altLang="en-US" sz="2600" dirty="0"/>
          </a:p>
        </p:txBody>
      </p:sp>
      <p:sp>
        <p:nvSpPr>
          <p:cNvPr id="5" name="文本框 4"/>
          <p:cNvSpPr txBox="1"/>
          <p:nvPr/>
        </p:nvSpPr>
        <p:spPr>
          <a:xfrm>
            <a:off x="542925" y="2457839"/>
            <a:ext cx="9443098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600" dirty="0" smtClean="0"/>
              <a:t>Tuples are defined using parentheses (and commas)</a:t>
            </a:r>
          </a:p>
          <a:p>
            <a:r>
              <a:rPr lang="en-US" altLang="zh-CN" sz="2600" dirty="0"/>
              <a:t>    </a:t>
            </a:r>
            <a:r>
              <a:rPr lang="en-US" altLang="zh-CN" sz="2400" dirty="0"/>
              <a:t>&gt;&gt;&gt; </a:t>
            </a:r>
            <a:r>
              <a:rPr lang="en-US" altLang="zh-CN" sz="2400" dirty="0" err="1"/>
              <a:t>tu</a:t>
            </a:r>
            <a:r>
              <a:rPr lang="en-US" altLang="zh-CN" sz="2400" dirty="0"/>
              <a:t> = (23, </a:t>
            </a:r>
            <a:r>
              <a:rPr lang="en-US" altLang="zh-CN" sz="2400" dirty="0">
                <a:solidFill>
                  <a:srgbClr val="00B050"/>
                </a:solidFill>
              </a:rPr>
              <a:t>'</a:t>
            </a:r>
            <a:r>
              <a:rPr lang="en-US" altLang="zh-CN" sz="2400" dirty="0" err="1">
                <a:solidFill>
                  <a:srgbClr val="00B050"/>
                </a:solidFill>
              </a:rPr>
              <a:t>abc</a:t>
            </a:r>
            <a:r>
              <a:rPr lang="en-US" altLang="zh-CN" sz="2400" dirty="0">
                <a:solidFill>
                  <a:srgbClr val="00B050"/>
                </a:solidFill>
              </a:rPr>
              <a:t>'</a:t>
            </a:r>
            <a:r>
              <a:rPr lang="en-US" altLang="zh-CN" sz="2400" dirty="0"/>
              <a:t>, 4.56, (2,3), </a:t>
            </a:r>
            <a:r>
              <a:rPr lang="en-US" altLang="zh-CN" sz="2400" dirty="0">
                <a:solidFill>
                  <a:srgbClr val="00B050"/>
                </a:solidFill>
              </a:rPr>
              <a:t>'</a:t>
            </a:r>
            <a:r>
              <a:rPr lang="en-US" altLang="zh-CN" sz="2400" dirty="0" err="1">
                <a:solidFill>
                  <a:srgbClr val="00B050"/>
                </a:solidFill>
              </a:rPr>
              <a:t>def</a:t>
            </a:r>
            <a:r>
              <a:rPr lang="en-US" altLang="zh-CN" sz="2400" dirty="0">
                <a:solidFill>
                  <a:srgbClr val="00B050"/>
                </a:solidFill>
              </a:rPr>
              <a:t>'</a:t>
            </a:r>
            <a:r>
              <a:rPr lang="en-US" altLang="zh-CN" sz="2400" dirty="0"/>
              <a:t>)</a:t>
            </a:r>
            <a:endParaRPr lang="zh-CN" altLang="en-US" sz="2400" dirty="0"/>
          </a:p>
        </p:txBody>
      </p:sp>
      <p:sp>
        <p:nvSpPr>
          <p:cNvPr id="6" name="文本框 5"/>
          <p:cNvSpPr txBox="1"/>
          <p:nvPr/>
        </p:nvSpPr>
        <p:spPr>
          <a:xfrm>
            <a:off x="542925" y="3613504"/>
            <a:ext cx="9761518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600" dirty="0" smtClean="0"/>
              <a:t>Lists </a:t>
            </a:r>
            <a:r>
              <a:rPr lang="en-US" altLang="zh-CN" sz="2600" dirty="0"/>
              <a:t>are defined using square brackets (and commas)</a:t>
            </a:r>
          </a:p>
          <a:p>
            <a:r>
              <a:rPr lang="en-US" altLang="zh-CN" sz="2600" dirty="0" smtClean="0"/>
              <a:t>    </a:t>
            </a:r>
            <a:r>
              <a:rPr lang="en-US" altLang="zh-CN" sz="2400" dirty="0" smtClean="0"/>
              <a:t>&gt;&gt;&gt; li </a:t>
            </a:r>
            <a:r>
              <a:rPr lang="en-US" altLang="zh-CN" sz="2400" dirty="0"/>
              <a:t>= [</a:t>
            </a:r>
            <a:r>
              <a:rPr lang="en-US" altLang="zh-CN" sz="2400" dirty="0">
                <a:solidFill>
                  <a:srgbClr val="00B050"/>
                </a:solidFill>
              </a:rPr>
              <a:t>"</a:t>
            </a:r>
            <a:r>
              <a:rPr lang="en-US" altLang="zh-CN" sz="2400" dirty="0" err="1">
                <a:solidFill>
                  <a:srgbClr val="00B050"/>
                </a:solidFill>
              </a:rPr>
              <a:t>abc</a:t>
            </a:r>
            <a:r>
              <a:rPr lang="en-US" altLang="zh-CN" sz="2400" dirty="0">
                <a:solidFill>
                  <a:srgbClr val="00B050"/>
                </a:solidFill>
              </a:rPr>
              <a:t>"</a:t>
            </a:r>
            <a:r>
              <a:rPr lang="en-US" altLang="zh-CN" sz="2400" dirty="0"/>
              <a:t>,</a:t>
            </a:r>
            <a:r>
              <a:rPr lang="en-US" altLang="zh-CN" sz="2400" dirty="0">
                <a:solidFill>
                  <a:srgbClr val="00B050"/>
                </a:solidFill>
              </a:rPr>
              <a:t> </a:t>
            </a:r>
            <a:r>
              <a:rPr lang="en-US" altLang="zh-CN" sz="2400" dirty="0"/>
              <a:t>34, 4.34, 23]</a:t>
            </a:r>
            <a:endParaRPr lang="zh-CN" altLang="en-US" sz="2400" dirty="0"/>
          </a:p>
        </p:txBody>
      </p:sp>
      <p:sp>
        <p:nvSpPr>
          <p:cNvPr id="7" name="文本框 6"/>
          <p:cNvSpPr txBox="1"/>
          <p:nvPr/>
        </p:nvSpPr>
        <p:spPr>
          <a:xfrm>
            <a:off x="476250" y="4769169"/>
            <a:ext cx="8154797" cy="20005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600" dirty="0" smtClean="0"/>
              <a:t>Strings are defined using quotes (“, ‘, or ”””)</a:t>
            </a:r>
          </a:p>
          <a:p>
            <a:r>
              <a:rPr lang="en-US" altLang="zh-CN" sz="2600" dirty="0" smtClean="0"/>
              <a:t>    </a:t>
            </a:r>
            <a:r>
              <a:rPr lang="en-US" altLang="zh-CN" sz="2400" dirty="0" smtClean="0"/>
              <a:t>&gt;&gt;&gt; st1 </a:t>
            </a:r>
            <a:r>
              <a:rPr lang="en-US" altLang="zh-CN" sz="2400" dirty="0"/>
              <a:t>= </a:t>
            </a:r>
            <a:r>
              <a:rPr lang="en-US" altLang="zh-CN" sz="2400" dirty="0">
                <a:solidFill>
                  <a:srgbClr val="00B050"/>
                </a:solidFill>
              </a:rPr>
              <a:t>"Hello World"</a:t>
            </a:r>
          </a:p>
          <a:p>
            <a:r>
              <a:rPr lang="en-US" altLang="zh-CN" sz="2400" dirty="0" smtClean="0"/>
              <a:t>    &gt;&gt;&gt; st2 </a:t>
            </a:r>
            <a:r>
              <a:rPr lang="en-US" altLang="zh-CN" sz="2400" dirty="0"/>
              <a:t>= </a:t>
            </a:r>
            <a:r>
              <a:rPr lang="en-US" altLang="zh-CN" sz="2400" dirty="0">
                <a:solidFill>
                  <a:srgbClr val="00B050"/>
                </a:solidFill>
              </a:rPr>
              <a:t>'Hello World'</a:t>
            </a:r>
          </a:p>
          <a:p>
            <a:r>
              <a:rPr lang="en-US" altLang="zh-CN" sz="2400" dirty="0" smtClean="0"/>
              <a:t>    &gt;&gt;&gt; st3 </a:t>
            </a:r>
            <a:r>
              <a:rPr lang="en-US" altLang="zh-CN" sz="2400" dirty="0"/>
              <a:t>= </a:t>
            </a:r>
            <a:r>
              <a:rPr lang="en-US" altLang="zh-CN" sz="2400" dirty="0">
                <a:solidFill>
                  <a:srgbClr val="00B050"/>
                </a:solidFill>
              </a:rPr>
              <a:t>"""This is a multi-line</a:t>
            </a:r>
          </a:p>
          <a:p>
            <a:r>
              <a:rPr lang="en-US" altLang="zh-CN" sz="2400" dirty="0" smtClean="0">
                <a:solidFill>
                  <a:srgbClr val="00B050"/>
                </a:solidFill>
              </a:rPr>
              <a:t>    string </a:t>
            </a:r>
            <a:r>
              <a:rPr lang="en-US" altLang="zh-CN" sz="2400" dirty="0">
                <a:solidFill>
                  <a:srgbClr val="00B050"/>
                </a:solidFill>
              </a:rPr>
              <a:t>that uses triple quotes."""</a:t>
            </a:r>
            <a:endParaRPr lang="zh-CN" altLang="en-US" sz="24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9732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695325" y="287665"/>
            <a:ext cx="68330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</a:rPr>
              <a:t>Sequence </a:t>
            </a:r>
            <a:r>
              <a:rPr lang="en-US" altLang="zh-CN" sz="2800" b="1" dirty="0" smtClean="0">
                <a:latin typeface="微软雅黑" panose="020B0503020204020204" pitchFamily="34" charset="-122"/>
              </a:rPr>
              <a:t>operations — indexing</a:t>
            </a:r>
            <a:endParaRPr lang="zh-CN" altLang="en-US" sz="2800" b="1" dirty="0">
              <a:latin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10801349" y="6409373"/>
            <a:ext cx="1390651" cy="365125"/>
          </a:xfrm>
        </p:spPr>
        <p:txBody>
          <a:bodyPr/>
          <a:lstStyle/>
          <a:p>
            <a:fld id="{51D91E7F-84B6-4064-9D4E-CC7D244BCA04}" type="slidenum">
              <a:rPr lang="zh-CN" altLang="en-US" smtClean="0"/>
              <a:pPr/>
              <a:t>15</a:t>
            </a:fld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542925" y="1334077"/>
            <a:ext cx="10451644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600" dirty="0" smtClean="0"/>
              <a:t>We can access individual members of a tuple, list or string</a:t>
            </a:r>
          </a:p>
          <a:p>
            <a:r>
              <a:rPr lang="en-US" altLang="zh-CN" sz="2600" dirty="0"/>
              <a:t> </a:t>
            </a:r>
            <a:r>
              <a:rPr lang="en-US" altLang="zh-CN" sz="2600" dirty="0" smtClean="0"/>
              <a:t>   using square bracket “array” notation  </a:t>
            </a:r>
            <a:endParaRPr lang="zh-CN" altLang="en-US" sz="2600" dirty="0"/>
          </a:p>
        </p:txBody>
      </p:sp>
      <p:sp>
        <p:nvSpPr>
          <p:cNvPr id="2" name="文本框 1"/>
          <p:cNvSpPr txBox="1"/>
          <p:nvPr/>
        </p:nvSpPr>
        <p:spPr>
          <a:xfrm>
            <a:off x="1117600" y="2642127"/>
            <a:ext cx="64492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&gt;&gt;&gt; </a:t>
            </a:r>
            <a:r>
              <a:rPr lang="en-US" altLang="zh-CN" sz="2400" dirty="0" err="1"/>
              <a:t>tu</a:t>
            </a:r>
            <a:r>
              <a:rPr lang="en-US" altLang="zh-CN" sz="2400" dirty="0"/>
              <a:t> = (23, </a:t>
            </a:r>
            <a:r>
              <a:rPr lang="en-US" altLang="zh-CN" sz="2400" dirty="0">
                <a:solidFill>
                  <a:srgbClr val="00B050"/>
                </a:solidFill>
              </a:rPr>
              <a:t>'</a:t>
            </a:r>
            <a:r>
              <a:rPr lang="en-US" altLang="zh-CN" sz="2400" dirty="0" err="1">
                <a:solidFill>
                  <a:srgbClr val="00B050"/>
                </a:solidFill>
              </a:rPr>
              <a:t>abc</a:t>
            </a:r>
            <a:r>
              <a:rPr lang="en-US" altLang="zh-CN" sz="2400" dirty="0">
                <a:solidFill>
                  <a:srgbClr val="00B050"/>
                </a:solidFill>
              </a:rPr>
              <a:t>'</a:t>
            </a:r>
            <a:r>
              <a:rPr lang="en-US" altLang="zh-CN" sz="2400" dirty="0"/>
              <a:t>, 4.56, (2,3), </a:t>
            </a:r>
            <a:r>
              <a:rPr lang="en-US" altLang="zh-CN" sz="2400" dirty="0">
                <a:solidFill>
                  <a:srgbClr val="00B050"/>
                </a:solidFill>
              </a:rPr>
              <a:t>'</a:t>
            </a:r>
            <a:r>
              <a:rPr lang="en-US" altLang="zh-CN" sz="2400" dirty="0" err="1">
                <a:solidFill>
                  <a:srgbClr val="00B050"/>
                </a:solidFill>
              </a:rPr>
              <a:t>def</a:t>
            </a:r>
            <a:r>
              <a:rPr lang="en-US" altLang="zh-CN" sz="2400" dirty="0">
                <a:solidFill>
                  <a:srgbClr val="00B050"/>
                </a:solidFill>
              </a:rPr>
              <a:t>'</a:t>
            </a:r>
            <a:r>
              <a:rPr lang="en-US" altLang="zh-CN" sz="2400" dirty="0"/>
              <a:t>)</a:t>
            </a:r>
            <a:endParaRPr lang="zh-CN" altLang="en-US" sz="2400" dirty="0"/>
          </a:p>
          <a:p>
            <a:r>
              <a:rPr lang="en-US" altLang="zh-CN" sz="2400" dirty="0" smtClean="0"/>
              <a:t>&gt;&gt;&gt; </a:t>
            </a:r>
            <a:r>
              <a:rPr lang="en-US" altLang="zh-CN" sz="2400" dirty="0" err="1" smtClean="0"/>
              <a:t>tu</a:t>
            </a:r>
            <a:r>
              <a:rPr lang="en-US" altLang="zh-CN" sz="2400" dirty="0" smtClean="0"/>
              <a:t>[1]    </a:t>
            </a:r>
            <a:r>
              <a:rPr lang="en-US" altLang="zh-CN" sz="2400" dirty="0" smtClean="0">
                <a:solidFill>
                  <a:srgbClr val="7030A0"/>
                </a:solidFill>
              </a:rPr>
              <a:t># Second item in the tuple</a:t>
            </a:r>
            <a:endParaRPr lang="zh-CN" altLang="en-US" sz="2400" dirty="0">
              <a:solidFill>
                <a:srgbClr val="7030A0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117600" y="4155422"/>
            <a:ext cx="641072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&gt;&gt;&gt; li = [</a:t>
            </a:r>
            <a:r>
              <a:rPr lang="en-US" altLang="zh-CN" sz="2400" dirty="0">
                <a:solidFill>
                  <a:srgbClr val="00B050"/>
                </a:solidFill>
              </a:rPr>
              <a:t>"</a:t>
            </a:r>
            <a:r>
              <a:rPr lang="en-US" altLang="zh-CN" sz="2400" dirty="0" err="1">
                <a:solidFill>
                  <a:srgbClr val="00B050"/>
                </a:solidFill>
              </a:rPr>
              <a:t>abc</a:t>
            </a:r>
            <a:r>
              <a:rPr lang="en-US" altLang="zh-CN" sz="2400" dirty="0">
                <a:solidFill>
                  <a:srgbClr val="00B050"/>
                </a:solidFill>
              </a:rPr>
              <a:t>"</a:t>
            </a:r>
            <a:r>
              <a:rPr lang="en-US" altLang="zh-CN" sz="2400" dirty="0"/>
              <a:t>,</a:t>
            </a:r>
            <a:r>
              <a:rPr lang="en-US" altLang="zh-CN" sz="2400" dirty="0">
                <a:solidFill>
                  <a:srgbClr val="00B050"/>
                </a:solidFill>
              </a:rPr>
              <a:t> </a:t>
            </a:r>
            <a:r>
              <a:rPr lang="en-US" altLang="zh-CN" sz="2400" dirty="0"/>
              <a:t>34, 4.34, 23]</a:t>
            </a:r>
            <a:endParaRPr lang="zh-CN" altLang="en-US" sz="2400" dirty="0"/>
          </a:p>
          <a:p>
            <a:r>
              <a:rPr lang="en-US" altLang="zh-CN" sz="2400" dirty="0" smtClean="0"/>
              <a:t>&gt;&gt;&gt; li[1]     </a:t>
            </a:r>
            <a:r>
              <a:rPr lang="en-US" altLang="zh-CN" sz="2400" dirty="0" smtClean="0">
                <a:solidFill>
                  <a:srgbClr val="7030A0"/>
                </a:solidFill>
              </a:rPr>
              <a:t># </a:t>
            </a:r>
            <a:r>
              <a:rPr lang="en-US" altLang="zh-CN" sz="2400" dirty="0">
                <a:solidFill>
                  <a:srgbClr val="7030A0"/>
                </a:solidFill>
              </a:rPr>
              <a:t>Second item in the tuple</a:t>
            </a:r>
            <a:endParaRPr lang="zh-CN" altLang="en-US" sz="2400" dirty="0"/>
          </a:p>
        </p:txBody>
      </p:sp>
      <p:sp>
        <p:nvSpPr>
          <p:cNvPr id="6" name="文本框 5"/>
          <p:cNvSpPr txBox="1"/>
          <p:nvPr/>
        </p:nvSpPr>
        <p:spPr>
          <a:xfrm>
            <a:off x="1911928" y="3533636"/>
            <a:ext cx="7697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solidFill>
                  <a:srgbClr val="1603A1"/>
                </a:solidFill>
              </a:rPr>
              <a:t>‘</a:t>
            </a:r>
            <a:r>
              <a:rPr lang="en-US" altLang="zh-CN" sz="2000" dirty="0" err="1" smtClean="0">
                <a:solidFill>
                  <a:srgbClr val="1603A1"/>
                </a:solidFill>
              </a:rPr>
              <a:t>abc</a:t>
            </a:r>
            <a:r>
              <a:rPr lang="en-US" altLang="zh-CN" sz="2000" dirty="0" smtClean="0">
                <a:solidFill>
                  <a:srgbClr val="1603A1"/>
                </a:solidFill>
              </a:rPr>
              <a:t>’</a:t>
            </a:r>
            <a:endParaRPr lang="zh-CN" altLang="en-US" sz="2000" dirty="0">
              <a:solidFill>
                <a:srgbClr val="1603A1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952019" y="4986419"/>
            <a:ext cx="5116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solidFill>
                  <a:srgbClr val="1603A1"/>
                </a:solidFill>
              </a:rPr>
              <a:t>34</a:t>
            </a:r>
            <a:endParaRPr lang="zh-CN" altLang="en-US" sz="2000" dirty="0">
              <a:solidFill>
                <a:srgbClr val="1603A1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117599" y="5578376"/>
            <a:ext cx="678044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&gt;&gt;&gt; </a:t>
            </a:r>
            <a:r>
              <a:rPr lang="en-US" altLang="zh-CN" sz="2400" dirty="0" err="1" smtClean="0"/>
              <a:t>st</a:t>
            </a:r>
            <a:r>
              <a:rPr lang="en-US" altLang="zh-CN" sz="2400" dirty="0" smtClean="0"/>
              <a:t> </a:t>
            </a:r>
            <a:r>
              <a:rPr lang="en-US" altLang="zh-CN" sz="2400" dirty="0"/>
              <a:t>= </a:t>
            </a:r>
            <a:r>
              <a:rPr lang="en-US" altLang="zh-CN" sz="2400" dirty="0" smtClean="0"/>
              <a:t>“Hello World”</a:t>
            </a:r>
            <a:endParaRPr lang="zh-CN" altLang="en-US" sz="2400" dirty="0"/>
          </a:p>
          <a:p>
            <a:r>
              <a:rPr lang="en-US" altLang="zh-CN" sz="2400" dirty="0" smtClean="0"/>
              <a:t>&gt;&gt;&gt; </a:t>
            </a:r>
            <a:r>
              <a:rPr lang="en-US" altLang="zh-CN" sz="2400" dirty="0" err="1" smtClean="0"/>
              <a:t>st</a:t>
            </a:r>
            <a:r>
              <a:rPr lang="en-US" altLang="zh-CN" sz="2400" dirty="0" smtClean="0"/>
              <a:t>[1]     </a:t>
            </a:r>
            <a:r>
              <a:rPr lang="en-US" altLang="zh-CN" sz="2400" dirty="0" smtClean="0">
                <a:solidFill>
                  <a:srgbClr val="7030A0"/>
                </a:solidFill>
              </a:rPr>
              <a:t># </a:t>
            </a:r>
            <a:r>
              <a:rPr lang="en-US" altLang="zh-CN" sz="2400" dirty="0">
                <a:solidFill>
                  <a:srgbClr val="7030A0"/>
                </a:solidFill>
              </a:rPr>
              <a:t>Second </a:t>
            </a:r>
            <a:r>
              <a:rPr lang="en-US" altLang="zh-CN" sz="2400" dirty="0" smtClean="0">
                <a:solidFill>
                  <a:srgbClr val="7030A0"/>
                </a:solidFill>
              </a:rPr>
              <a:t>character in string</a:t>
            </a:r>
            <a:endParaRPr lang="zh-CN" altLang="en-US" sz="2400" dirty="0"/>
          </a:p>
        </p:txBody>
      </p:sp>
      <p:sp>
        <p:nvSpPr>
          <p:cNvPr id="10" name="文本框 9"/>
          <p:cNvSpPr txBox="1"/>
          <p:nvPr/>
        </p:nvSpPr>
        <p:spPr>
          <a:xfrm>
            <a:off x="1952018" y="6391880"/>
            <a:ext cx="4748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solidFill>
                  <a:srgbClr val="1603A1"/>
                </a:solidFill>
              </a:rPr>
              <a:t>‘e’</a:t>
            </a:r>
            <a:endParaRPr lang="zh-CN" altLang="en-US" sz="2000" dirty="0">
              <a:solidFill>
                <a:srgbClr val="1603A1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510120" y="3797710"/>
            <a:ext cx="4552849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600" b="1" dirty="0" smtClean="0">
                <a:solidFill>
                  <a:srgbClr val="FF0000"/>
                </a:solidFill>
              </a:rPr>
              <a:t>Indexing starts from 0!</a:t>
            </a:r>
          </a:p>
          <a:p>
            <a:pPr algn="ctr"/>
            <a:r>
              <a:rPr lang="en-US" altLang="zh-CN" sz="2600" b="1" dirty="0" smtClean="0">
                <a:solidFill>
                  <a:srgbClr val="FF0000"/>
                </a:solidFill>
              </a:rPr>
              <a:t>Important!!</a:t>
            </a:r>
            <a:endParaRPr lang="zh-CN" altLang="en-US" sz="2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3792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695324" y="287665"/>
            <a:ext cx="38859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latin typeface="微软雅黑" panose="020B0503020204020204" pitchFamily="34" charset="-122"/>
              </a:rPr>
              <a:t>Negative indices</a:t>
            </a:r>
            <a:endParaRPr lang="zh-CN" altLang="en-US" sz="2800" b="1" dirty="0">
              <a:latin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10801349" y="6409373"/>
            <a:ext cx="1390651" cy="365125"/>
          </a:xfrm>
        </p:spPr>
        <p:txBody>
          <a:bodyPr/>
          <a:lstStyle/>
          <a:p>
            <a:fld id="{51D91E7F-84B6-4064-9D4E-CC7D244BCA04}" type="slidenum">
              <a:rPr lang="zh-CN" altLang="en-US" smtClean="0"/>
              <a:pPr/>
              <a:t>16</a:t>
            </a:fld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997528" y="1450635"/>
            <a:ext cx="62354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&gt;&gt;&gt; </a:t>
            </a:r>
            <a:r>
              <a:rPr lang="en-US" altLang="zh-CN" sz="2400" dirty="0" err="1"/>
              <a:t>tu</a:t>
            </a:r>
            <a:r>
              <a:rPr lang="en-US" altLang="zh-CN" sz="2400" dirty="0"/>
              <a:t> = (23, </a:t>
            </a:r>
            <a:r>
              <a:rPr lang="en-US" altLang="zh-CN" sz="2400" dirty="0">
                <a:solidFill>
                  <a:srgbClr val="00B050"/>
                </a:solidFill>
              </a:rPr>
              <a:t>'</a:t>
            </a:r>
            <a:r>
              <a:rPr lang="en-US" altLang="zh-CN" sz="2400" dirty="0" err="1">
                <a:solidFill>
                  <a:srgbClr val="00B050"/>
                </a:solidFill>
              </a:rPr>
              <a:t>abc</a:t>
            </a:r>
            <a:r>
              <a:rPr lang="en-US" altLang="zh-CN" sz="2400" dirty="0">
                <a:solidFill>
                  <a:srgbClr val="00B050"/>
                </a:solidFill>
              </a:rPr>
              <a:t>'</a:t>
            </a:r>
            <a:r>
              <a:rPr lang="en-US" altLang="zh-CN" sz="2400" dirty="0"/>
              <a:t>, 4.56, (2,3), </a:t>
            </a:r>
            <a:r>
              <a:rPr lang="en-US" altLang="zh-CN" sz="2400" dirty="0">
                <a:solidFill>
                  <a:srgbClr val="00B050"/>
                </a:solidFill>
              </a:rPr>
              <a:t>'</a:t>
            </a:r>
            <a:r>
              <a:rPr lang="en-US" altLang="zh-CN" sz="2400" dirty="0" err="1">
                <a:solidFill>
                  <a:srgbClr val="00B050"/>
                </a:solidFill>
              </a:rPr>
              <a:t>def</a:t>
            </a:r>
            <a:r>
              <a:rPr lang="en-US" altLang="zh-CN" sz="2400" dirty="0" smtClean="0">
                <a:solidFill>
                  <a:srgbClr val="00B050"/>
                </a:solidFill>
              </a:rPr>
              <a:t>'</a:t>
            </a:r>
            <a:r>
              <a:rPr lang="en-US" altLang="zh-CN" sz="2400" dirty="0" smtClean="0"/>
              <a:t>)</a:t>
            </a:r>
            <a:endParaRPr lang="zh-CN" altLang="en-US" sz="2400" dirty="0"/>
          </a:p>
        </p:txBody>
      </p:sp>
      <p:sp>
        <p:nvSpPr>
          <p:cNvPr id="2" name="文本框 1"/>
          <p:cNvSpPr txBox="1"/>
          <p:nvPr/>
        </p:nvSpPr>
        <p:spPr>
          <a:xfrm>
            <a:off x="997528" y="2552050"/>
            <a:ext cx="79570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solidFill>
                  <a:srgbClr val="FF0000"/>
                </a:solidFill>
              </a:rPr>
              <a:t>Positive index: count from the left, starting with 0</a:t>
            </a:r>
          </a:p>
          <a:p>
            <a:r>
              <a:rPr lang="en-US" altLang="zh-CN" sz="2400" dirty="0" smtClean="0">
                <a:solidFill>
                  <a:srgbClr val="FF0000"/>
                </a:solidFill>
              </a:rPr>
              <a:t>&gt;&gt;&gt; </a:t>
            </a:r>
            <a:r>
              <a:rPr lang="en-US" altLang="zh-CN" sz="2400" dirty="0" err="1" smtClean="0">
                <a:solidFill>
                  <a:srgbClr val="FF0000"/>
                </a:solidFill>
              </a:rPr>
              <a:t>tu</a:t>
            </a:r>
            <a:r>
              <a:rPr lang="en-US" altLang="zh-CN" sz="2400" dirty="0" smtClean="0">
                <a:solidFill>
                  <a:srgbClr val="FF0000"/>
                </a:solidFill>
              </a:rPr>
              <a:t>[1]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01090" y="3454400"/>
            <a:ext cx="7697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solidFill>
                  <a:srgbClr val="0053A3"/>
                </a:solidFill>
              </a:rPr>
              <a:t>‘</a:t>
            </a:r>
            <a:r>
              <a:rPr lang="en-US" altLang="zh-CN" sz="2000" dirty="0" err="1" smtClean="0">
                <a:solidFill>
                  <a:srgbClr val="0053A3"/>
                </a:solidFill>
              </a:rPr>
              <a:t>abc</a:t>
            </a:r>
            <a:r>
              <a:rPr lang="en-US" altLang="zh-CN" sz="2000" dirty="0" smtClean="0">
                <a:solidFill>
                  <a:srgbClr val="0053A3"/>
                </a:solidFill>
              </a:rPr>
              <a:t>’</a:t>
            </a:r>
            <a:endParaRPr lang="zh-CN" altLang="en-US" sz="2000" dirty="0">
              <a:solidFill>
                <a:srgbClr val="0053A3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997528" y="4265395"/>
            <a:ext cx="80863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solidFill>
                  <a:srgbClr val="FF0000"/>
                </a:solidFill>
              </a:rPr>
              <a:t>Negative lookup: count from right, starting with -1</a:t>
            </a:r>
          </a:p>
          <a:p>
            <a:r>
              <a:rPr lang="en-US" altLang="zh-CN" sz="2400" dirty="0" smtClean="0">
                <a:solidFill>
                  <a:srgbClr val="FF0000"/>
                </a:solidFill>
              </a:rPr>
              <a:t>&gt;&gt;&gt; </a:t>
            </a:r>
            <a:r>
              <a:rPr lang="en-US" altLang="zh-CN" sz="2400" dirty="0" err="1" smtClean="0">
                <a:solidFill>
                  <a:srgbClr val="FF0000"/>
                </a:solidFill>
              </a:rPr>
              <a:t>tu</a:t>
            </a:r>
            <a:r>
              <a:rPr lang="en-US" altLang="zh-CN" sz="2400" dirty="0" smtClean="0">
                <a:solidFill>
                  <a:srgbClr val="FF0000"/>
                </a:solidFill>
              </a:rPr>
              <a:t>[-3]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801090" y="5167745"/>
            <a:ext cx="7681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solidFill>
                  <a:srgbClr val="0053A3"/>
                </a:solidFill>
              </a:rPr>
              <a:t>4.56</a:t>
            </a:r>
            <a:endParaRPr lang="zh-CN" altLang="en-US" sz="2000" dirty="0">
              <a:solidFill>
                <a:srgbClr val="0053A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055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695324" y="287665"/>
            <a:ext cx="61118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latin typeface="微软雅黑" panose="020B0503020204020204" pitchFamily="34" charset="-122"/>
              </a:rPr>
              <a:t>Slicing: Return copy of a subset</a:t>
            </a:r>
            <a:endParaRPr lang="zh-CN" altLang="en-US" sz="2800" b="1" dirty="0">
              <a:latin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10801349" y="6409373"/>
            <a:ext cx="1390651" cy="365125"/>
          </a:xfrm>
        </p:spPr>
        <p:txBody>
          <a:bodyPr/>
          <a:lstStyle/>
          <a:p>
            <a:fld id="{51D91E7F-84B6-4064-9D4E-CC7D244BCA04}" type="slidenum">
              <a:rPr lang="zh-CN" altLang="en-US" smtClean="0"/>
              <a:pPr/>
              <a:t>17</a:t>
            </a:fld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997528" y="1450635"/>
            <a:ext cx="62354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&gt;&gt;&gt; </a:t>
            </a:r>
            <a:r>
              <a:rPr lang="en-US" altLang="zh-CN" sz="2400" dirty="0" err="1"/>
              <a:t>tu</a:t>
            </a:r>
            <a:r>
              <a:rPr lang="en-US" altLang="zh-CN" sz="2400" dirty="0"/>
              <a:t> = (23, </a:t>
            </a:r>
            <a:r>
              <a:rPr lang="en-US" altLang="zh-CN" sz="2400" dirty="0">
                <a:solidFill>
                  <a:srgbClr val="00B050"/>
                </a:solidFill>
              </a:rPr>
              <a:t>'</a:t>
            </a:r>
            <a:r>
              <a:rPr lang="en-US" altLang="zh-CN" sz="2400" dirty="0" err="1">
                <a:solidFill>
                  <a:srgbClr val="00B050"/>
                </a:solidFill>
              </a:rPr>
              <a:t>abc</a:t>
            </a:r>
            <a:r>
              <a:rPr lang="en-US" altLang="zh-CN" sz="2400" dirty="0">
                <a:solidFill>
                  <a:srgbClr val="00B050"/>
                </a:solidFill>
              </a:rPr>
              <a:t>'</a:t>
            </a:r>
            <a:r>
              <a:rPr lang="en-US" altLang="zh-CN" sz="2400" dirty="0"/>
              <a:t>, 4.56, (2,3), </a:t>
            </a:r>
            <a:r>
              <a:rPr lang="en-US" altLang="zh-CN" sz="2400" dirty="0">
                <a:solidFill>
                  <a:srgbClr val="00B050"/>
                </a:solidFill>
              </a:rPr>
              <a:t>'</a:t>
            </a:r>
            <a:r>
              <a:rPr lang="en-US" altLang="zh-CN" sz="2400" dirty="0" err="1">
                <a:solidFill>
                  <a:srgbClr val="00B050"/>
                </a:solidFill>
              </a:rPr>
              <a:t>def</a:t>
            </a:r>
            <a:r>
              <a:rPr lang="en-US" altLang="zh-CN" sz="2400" dirty="0" smtClean="0">
                <a:solidFill>
                  <a:srgbClr val="00B050"/>
                </a:solidFill>
              </a:rPr>
              <a:t>'</a:t>
            </a:r>
            <a:r>
              <a:rPr lang="en-US" altLang="zh-CN" sz="2400" dirty="0" smtClean="0"/>
              <a:t>)</a:t>
            </a:r>
            <a:endParaRPr lang="zh-CN" altLang="en-US" sz="2400" dirty="0"/>
          </a:p>
        </p:txBody>
      </p:sp>
      <p:sp>
        <p:nvSpPr>
          <p:cNvPr id="2" name="文本框 1"/>
          <p:cNvSpPr txBox="1"/>
          <p:nvPr/>
        </p:nvSpPr>
        <p:spPr>
          <a:xfrm>
            <a:off x="997527" y="2071312"/>
            <a:ext cx="948535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Return a copy of the container with a subset of the original</a:t>
            </a:r>
            <a:br>
              <a:rPr lang="en-US" altLang="zh-CN" sz="2400" dirty="0"/>
            </a:br>
            <a:r>
              <a:rPr lang="en-US" altLang="zh-CN" sz="2400" dirty="0"/>
              <a:t>members. Start copying at the first index, and stop copying</a:t>
            </a:r>
            <a:br>
              <a:rPr lang="en-US" altLang="zh-CN" sz="2400" dirty="0"/>
            </a:br>
            <a:r>
              <a:rPr lang="en-US" altLang="zh-CN" sz="2400" b="1" i="1" dirty="0">
                <a:solidFill>
                  <a:srgbClr val="FF0000"/>
                </a:solidFill>
              </a:rPr>
              <a:t>before</a:t>
            </a:r>
            <a:r>
              <a:rPr lang="en-US" altLang="zh-CN" sz="2400" i="1" dirty="0"/>
              <a:t> </a:t>
            </a:r>
            <a:r>
              <a:rPr lang="en-US" altLang="zh-CN" sz="2400" dirty="0"/>
              <a:t>the second index. </a:t>
            </a:r>
            <a:endParaRPr lang="zh-CN" altLang="en-US" sz="2400" dirty="0"/>
          </a:p>
        </p:txBody>
      </p:sp>
      <p:sp>
        <p:nvSpPr>
          <p:cNvPr id="3" name="文本框 2"/>
          <p:cNvSpPr txBox="1"/>
          <p:nvPr/>
        </p:nvSpPr>
        <p:spPr>
          <a:xfrm>
            <a:off x="4405062" y="3348585"/>
            <a:ext cx="26702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&gt;&gt;&gt; </a:t>
            </a:r>
            <a:r>
              <a:rPr lang="en-US" altLang="zh-CN" sz="2400" dirty="0" err="1" smtClean="0"/>
              <a:t>tu</a:t>
            </a:r>
            <a:r>
              <a:rPr lang="en-US" altLang="zh-CN" sz="2400" dirty="0" smtClean="0"/>
              <a:t>[1:4</a:t>
            </a:r>
            <a:r>
              <a:rPr lang="en-US" altLang="zh-CN" sz="2400" dirty="0"/>
              <a:t>]</a:t>
            </a:r>
            <a:br>
              <a:rPr lang="en-US" altLang="zh-CN" sz="2400" dirty="0"/>
            </a:br>
            <a:r>
              <a:rPr lang="en-US" altLang="zh-CN" sz="2000" dirty="0">
                <a:solidFill>
                  <a:srgbClr val="0053A3"/>
                </a:solidFill>
              </a:rPr>
              <a:t>(‘</a:t>
            </a:r>
            <a:r>
              <a:rPr lang="en-US" altLang="zh-CN" sz="2000" dirty="0" err="1">
                <a:solidFill>
                  <a:srgbClr val="0053A3"/>
                </a:solidFill>
              </a:rPr>
              <a:t>abc</a:t>
            </a:r>
            <a:r>
              <a:rPr lang="en-US" altLang="zh-CN" sz="2000" dirty="0">
                <a:solidFill>
                  <a:srgbClr val="0053A3"/>
                </a:solidFill>
              </a:rPr>
              <a:t>’, 4.56, (2,3)) </a:t>
            </a:r>
            <a:endParaRPr lang="zh-CN" altLang="en-US" sz="2000" dirty="0">
              <a:solidFill>
                <a:srgbClr val="0053A3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97527" y="4198185"/>
            <a:ext cx="7592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You can also use negative indices when slicing. </a:t>
            </a:r>
            <a:endParaRPr lang="zh-CN" altLang="en-US" sz="2400" dirty="0"/>
          </a:p>
        </p:txBody>
      </p:sp>
      <p:sp>
        <p:nvSpPr>
          <p:cNvPr id="8" name="文本框 7"/>
          <p:cNvSpPr txBox="1"/>
          <p:nvPr/>
        </p:nvSpPr>
        <p:spPr>
          <a:xfrm>
            <a:off x="4405062" y="4740009"/>
            <a:ext cx="26702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&gt;&gt;&gt; </a:t>
            </a:r>
            <a:r>
              <a:rPr lang="en-US" altLang="zh-CN" sz="2400" dirty="0" err="1" smtClean="0"/>
              <a:t>tu</a:t>
            </a:r>
            <a:r>
              <a:rPr lang="en-US" altLang="zh-CN" sz="2400" dirty="0" smtClean="0"/>
              <a:t>[1:-1]</a:t>
            </a:r>
            <a:r>
              <a:rPr lang="en-US" altLang="zh-CN" sz="2400" dirty="0"/>
              <a:t/>
            </a:r>
            <a:br>
              <a:rPr lang="en-US" altLang="zh-CN" sz="2400" dirty="0"/>
            </a:br>
            <a:r>
              <a:rPr lang="en-US" altLang="zh-CN" sz="2000" dirty="0">
                <a:solidFill>
                  <a:srgbClr val="0053A3"/>
                </a:solidFill>
              </a:rPr>
              <a:t>(‘</a:t>
            </a:r>
            <a:r>
              <a:rPr lang="en-US" altLang="zh-CN" sz="2000" dirty="0" err="1">
                <a:solidFill>
                  <a:srgbClr val="0053A3"/>
                </a:solidFill>
              </a:rPr>
              <a:t>abc</a:t>
            </a:r>
            <a:r>
              <a:rPr lang="en-US" altLang="zh-CN" sz="2000" dirty="0">
                <a:solidFill>
                  <a:srgbClr val="0053A3"/>
                </a:solidFill>
              </a:rPr>
              <a:t>’, 4.56, (2,3)) </a:t>
            </a:r>
            <a:endParaRPr lang="zh-CN" altLang="en-US" sz="2000" dirty="0">
              <a:solidFill>
                <a:srgbClr val="0053A3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997527" y="5509450"/>
            <a:ext cx="85304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Optional argument allows selection of every nth </a:t>
            </a:r>
            <a:r>
              <a:rPr lang="en-US" altLang="zh-CN" sz="2400" dirty="0" smtClean="0"/>
              <a:t>item.</a:t>
            </a:r>
            <a:endParaRPr lang="zh-CN" altLang="en-US" sz="2400" dirty="0"/>
          </a:p>
        </p:txBody>
      </p:sp>
      <p:sp>
        <p:nvSpPr>
          <p:cNvPr id="10" name="文本框 9"/>
          <p:cNvSpPr txBox="1"/>
          <p:nvPr/>
        </p:nvSpPr>
        <p:spPr>
          <a:xfrm>
            <a:off x="4405061" y="5971114"/>
            <a:ext cx="26702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&gt;&gt;&gt; </a:t>
            </a:r>
            <a:r>
              <a:rPr lang="en-US" altLang="zh-CN" sz="2400" dirty="0" err="1" smtClean="0"/>
              <a:t>tu</a:t>
            </a:r>
            <a:r>
              <a:rPr lang="en-US" altLang="zh-CN" sz="2400" dirty="0" smtClean="0"/>
              <a:t>[1:-1:2]</a:t>
            </a:r>
            <a:r>
              <a:rPr lang="en-US" altLang="zh-CN" sz="2400" dirty="0"/>
              <a:t/>
            </a:r>
            <a:br>
              <a:rPr lang="en-US" altLang="zh-CN" sz="2400" dirty="0"/>
            </a:br>
            <a:r>
              <a:rPr lang="en-US" altLang="zh-CN" sz="2000" dirty="0">
                <a:solidFill>
                  <a:srgbClr val="0053A3"/>
                </a:solidFill>
              </a:rPr>
              <a:t>(‘</a:t>
            </a:r>
            <a:r>
              <a:rPr lang="en-US" altLang="zh-CN" sz="2000" dirty="0" err="1">
                <a:solidFill>
                  <a:srgbClr val="0053A3"/>
                </a:solidFill>
              </a:rPr>
              <a:t>abc</a:t>
            </a:r>
            <a:r>
              <a:rPr lang="en-US" altLang="zh-CN" sz="2000" dirty="0" smtClean="0">
                <a:solidFill>
                  <a:srgbClr val="0053A3"/>
                </a:solidFill>
              </a:rPr>
              <a:t>’, </a:t>
            </a:r>
            <a:r>
              <a:rPr lang="en-US" altLang="zh-CN" sz="2000" dirty="0">
                <a:solidFill>
                  <a:srgbClr val="0053A3"/>
                </a:solidFill>
              </a:rPr>
              <a:t>(2,3)) </a:t>
            </a:r>
            <a:endParaRPr lang="zh-CN" altLang="en-US" sz="2000" dirty="0">
              <a:solidFill>
                <a:srgbClr val="0053A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2309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695324" y="287665"/>
            <a:ext cx="61118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latin typeface="微软雅黑" panose="020B0503020204020204" pitchFamily="34" charset="-122"/>
              </a:rPr>
              <a:t>Slicing: Return copy of a subset</a:t>
            </a:r>
            <a:endParaRPr lang="zh-CN" altLang="en-US" sz="2800" b="1" dirty="0">
              <a:latin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10801349" y="6409373"/>
            <a:ext cx="1390651" cy="365125"/>
          </a:xfrm>
        </p:spPr>
        <p:txBody>
          <a:bodyPr/>
          <a:lstStyle/>
          <a:p>
            <a:fld id="{51D91E7F-84B6-4064-9D4E-CC7D244BCA04}" type="slidenum">
              <a:rPr lang="zh-CN" altLang="en-US" smtClean="0"/>
              <a:pPr/>
              <a:t>18</a:t>
            </a:fld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997528" y="1450635"/>
            <a:ext cx="62354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&gt;&gt;&gt; </a:t>
            </a:r>
            <a:r>
              <a:rPr lang="en-US" altLang="zh-CN" sz="2400" dirty="0" err="1"/>
              <a:t>tu</a:t>
            </a:r>
            <a:r>
              <a:rPr lang="en-US" altLang="zh-CN" sz="2400" dirty="0"/>
              <a:t> = (23, </a:t>
            </a:r>
            <a:r>
              <a:rPr lang="en-US" altLang="zh-CN" sz="2400" dirty="0">
                <a:solidFill>
                  <a:srgbClr val="00B050"/>
                </a:solidFill>
              </a:rPr>
              <a:t>'</a:t>
            </a:r>
            <a:r>
              <a:rPr lang="en-US" altLang="zh-CN" sz="2400" dirty="0" err="1">
                <a:solidFill>
                  <a:srgbClr val="00B050"/>
                </a:solidFill>
              </a:rPr>
              <a:t>abc</a:t>
            </a:r>
            <a:r>
              <a:rPr lang="en-US" altLang="zh-CN" sz="2400" dirty="0">
                <a:solidFill>
                  <a:srgbClr val="00B050"/>
                </a:solidFill>
              </a:rPr>
              <a:t>'</a:t>
            </a:r>
            <a:r>
              <a:rPr lang="en-US" altLang="zh-CN" sz="2400" dirty="0"/>
              <a:t>, 4.56, (2,3), </a:t>
            </a:r>
            <a:r>
              <a:rPr lang="en-US" altLang="zh-CN" sz="2400" dirty="0">
                <a:solidFill>
                  <a:srgbClr val="00B050"/>
                </a:solidFill>
              </a:rPr>
              <a:t>'</a:t>
            </a:r>
            <a:r>
              <a:rPr lang="en-US" altLang="zh-CN" sz="2400" dirty="0" err="1">
                <a:solidFill>
                  <a:srgbClr val="00B050"/>
                </a:solidFill>
              </a:rPr>
              <a:t>def</a:t>
            </a:r>
            <a:r>
              <a:rPr lang="en-US" altLang="zh-CN" sz="2400" dirty="0" smtClean="0">
                <a:solidFill>
                  <a:srgbClr val="00B050"/>
                </a:solidFill>
              </a:rPr>
              <a:t>'</a:t>
            </a:r>
            <a:r>
              <a:rPr lang="en-US" altLang="zh-CN" sz="2400" dirty="0" smtClean="0"/>
              <a:t>)</a:t>
            </a:r>
            <a:endParaRPr lang="zh-CN" altLang="en-US" sz="2400" dirty="0"/>
          </a:p>
        </p:txBody>
      </p:sp>
      <p:sp>
        <p:nvSpPr>
          <p:cNvPr id="2" name="文本框 1"/>
          <p:cNvSpPr txBox="1"/>
          <p:nvPr/>
        </p:nvSpPr>
        <p:spPr>
          <a:xfrm>
            <a:off x="997527" y="2455078"/>
            <a:ext cx="1007782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Omit the first index to make a copy starting from the beginning</a:t>
            </a:r>
            <a:br>
              <a:rPr lang="en-US" altLang="zh-CN" sz="2400" dirty="0"/>
            </a:br>
            <a:r>
              <a:rPr lang="en-US" altLang="zh-CN" sz="2400" dirty="0"/>
              <a:t>of the container. </a:t>
            </a:r>
            <a:endParaRPr lang="zh-CN" altLang="en-US" sz="2400" dirty="0"/>
          </a:p>
        </p:txBody>
      </p:sp>
      <p:sp>
        <p:nvSpPr>
          <p:cNvPr id="3" name="文本框 2"/>
          <p:cNvSpPr txBox="1"/>
          <p:nvPr/>
        </p:nvSpPr>
        <p:spPr>
          <a:xfrm>
            <a:off x="4405062" y="3348585"/>
            <a:ext cx="198002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&gt;&gt;&gt; </a:t>
            </a:r>
            <a:r>
              <a:rPr lang="en-US" altLang="zh-CN" sz="2400" dirty="0" err="1" smtClean="0"/>
              <a:t>tu</a:t>
            </a:r>
            <a:r>
              <a:rPr lang="en-US" altLang="zh-CN" sz="2400" dirty="0" smtClean="0"/>
              <a:t>[:2]</a:t>
            </a:r>
            <a:r>
              <a:rPr lang="en-US" altLang="zh-CN" sz="2400" dirty="0"/>
              <a:t/>
            </a:r>
            <a:br>
              <a:rPr lang="en-US" altLang="zh-CN" sz="2400" dirty="0"/>
            </a:br>
            <a:r>
              <a:rPr lang="en-US" altLang="zh-CN" sz="2000" dirty="0" smtClean="0">
                <a:solidFill>
                  <a:srgbClr val="0053A3"/>
                </a:solidFill>
              </a:rPr>
              <a:t>(23, ‘</a:t>
            </a:r>
            <a:r>
              <a:rPr lang="en-US" altLang="zh-CN" sz="2000" dirty="0" err="1" smtClean="0">
                <a:solidFill>
                  <a:srgbClr val="0053A3"/>
                </a:solidFill>
              </a:rPr>
              <a:t>abc</a:t>
            </a:r>
            <a:r>
              <a:rPr lang="en-US" altLang="zh-CN" sz="2000" dirty="0" smtClean="0">
                <a:solidFill>
                  <a:srgbClr val="0053A3"/>
                </a:solidFill>
              </a:rPr>
              <a:t>’) </a:t>
            </a:r>
            <a:endParaRPr lang="zh-CN" altLang="en-US" sz="2000" dirty="0">
              <a:solidFill>
                <a:srgbClr val="0053A3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97526" y="4198185"/>
            <a:ext cx="100778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Omit the second index to make a copy starting at the first</a:t>
            </a:r>
            <a:br>
              <a:rPr lang="en-US" altLang="zh-CN" sz="2400" dirty="0"/>
            </a:br>
            <a:r>
              <a:rPr lang="en-US" altLang="zh-CN" sz="2400" dirty="0"/>
              <a:t>index and going to the end of the container. </a:t>
            </a:r>
            <a:endParaRPr lang="zh-CN" altLang="en-US" sz="2400" dirty="0"/>
          </a:p>
        </p:txBody>
      </p:sp>
      <p:sp>
        <p:nvSpPr>
          <p:cNvPr id="8" name="文本框 7"/>
          <p:cNvSpPr txBox="1"/>
          <p:nvPr/>
        </p:nvSpPr>
        <p:spPr>
          <a:xfrm>
            <a:off x="4405062" y="5299600"/>
            <a:ext cx="265797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&gt;&gt;&gt; </a:t>
            </a:r>
            <a:r>
              <a:rPr lang="en-US" altLang="zh-CN" sz="2400" dirty="0" err="1" smtClean="0"/>
              <a:t>tu</a:t>
            </a:r>
            <a:r>
              <a:rPr lang="en-US" altLang="zh-CN" sz="2400" dirty="0" smtClean="0"/>
              <a:t>[2:]</a:t>
            </a:r>
            <a:r>
              <a:rPr lang="en-US" altLang="zh-CN" sz="2400" dirty="0"/>
              <a:t/>
            </a:r>
            <a:br>
              <a:rPr lang="en-US" altLang="zh-CN" sz="2400" dirty="0"/>
            </a:br>
            <a:r>
              <a:rPr lang="en-US" altLang="zh-CN" sz="2000" dirty="0" smtClean="0">
                <a:solidFill>
                  <a:srgbClr val="0053A3"/>
                </a:solidFill>
              </a:rPr>
              <a:t>(4.56</a:t>
            </a:r>
            <a:r>
              <a:rPr lang="en-US" altLang="zh-CN" sz="2000" dirty="0">
                <a:solidFill>
                  <a:srgbClr val="0053A3"/>
                </a:solidFill>
              </a:rPr>
              <a:t>, (2,3</a:t>
            </a:r>
            <a:r>
              <a:rPr lang="en-US" altLang="zh-CN" sz="2000" dirty="0" smtClean="0">
                <a:solidFill>
                  <a:srgbClr val="0053A3"/>
                </a:solidFill>
              </a:rPr>
              <a:t>), ‘</a:t>
            </a:r>
            <a:r>
              <a:rPr lang="en-US" altLang="zh-CN" sz="2000" dirty="0" err="1" smtClean="0">
                <a:solidFill>
                  <a:srgbClr val="0053A3"/>
                </a:solidFill>
              </a:rPr>
              <a:t>def</a:t>
            </a:r>
            <a:r>
              <a:rPr lang="en-US" altLang="zh-CN" sz="2000" dirty="0" smtClean="0">
                <a:solidFill>
                  <a:srgbClr val="0053A3"/>
                </a:solidFill>
              </a:rPr>
              <a:t>’) </a:t>
            </a:r>
            <a:endParaRPr lang="zh-CN" altLang="en-US" sz="2000" dirty="0">
              <a:solidFill>
                <a:srgbClr val="0053A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1228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695324" y="287665"/>
            <a:ext cx="61118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latin typeface="微软雅黑" panose="020B0503020204020204" pitchFamily="34" charset="-122"/>
              </a:rPr>
              <a:t>Copying the whole sequence</a:t>
            </a:r>
            <a:endParaRPr lang="zh-CN" altLang="en-US" sz="2800" b="1" dirty="0">
              <a:latin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10801349" y="6409373"/>
            <a:ext cx="1390651" cy="365125"/>
          </a:xfrm>
        </p:spPr>
        <p:txBody>
          <a:bodyPr/>
          <a:lstStyle/>
          <a:p>
            <a:fld id="{51D91E7F-84B6-4064-9D4E-CC7D244BCA04}" type="slidenum">
              <a:rPr lang="zh-CN" altLang="en-US" smtClean="0"/>
              <a:pPr/>
              <a:t>19</a:t>
            </a:fld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997526" y="1690807"/>
            <a:ext cx="6235425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&gt;&gt;&gt; </a:t>
            </a:r>
            <a:r>
              <a:rPr lang="en-US" altLang="zh-CN" sz="2400" dirty="0" err="1"/>
              <a:t>tu</a:t>
            </a:r>
            <a:r>
              <a:rPr lang="en-US" altLang="zh-CN" sz="2400" dirty="0"/>
              <a:t> = (23, </a:t>
            </a:r>
            <a:r>
              <a:rPr lang="en-US" altLang="zh-CN" sz="2400" dirty="0">
                <a:solidFill>
                  <a:srgbClr val="00B050"/>
                </a:solidFill>
              </a:rPr>
              <a:t>'</a:t>
            </a:r>
            <a:r>
              <a:rPr lang="en-US" altLang="zh-CN" sz="2400" dirty="0" err="1">
                <a:solidFill>
                  <a:srgbClr val="00B050"/>
                </a:solidFill>
              </a:rPr>
              <a:t>abc</a:t>
            </a:r>
            <a:r>
              <a:rPr lang="en-US" altLang="zh-CN" sz="2400" dirty="0">
                <a:solidFill>
                  <a:srgbClr val="00B050"/>
                </a:solidFill>
              </a:rPr>
              <a:t>'</a:t>
            </a:r>
            <a:r>
              <a:rPr lang="en-US" altLang="zh-CN" sz="2400" dirty="0"/>
              <a:t>, 4.56, (2,3), </a:t>
            </a:r>
            <a:r>
              <a:rPr lang="en-US" altLang="zh-CN" sz="2400" dirty="0">
                <a:solidFill>
                  <a:srgbClr val="00B050"/>
                </a:solidFill>
              </a:rPr>
              <a:t>'</a:t>
            </a:r>
            <a:r>
              <a:rPr lang="en-US" altLang="zh-CN" sz="2400" dirty="0" err="1">
                <a:solidFill>
                  <a:srgbClr val="00B050"/>
                </a:solidFill>
              </a:rPr>
              <a:t>def</a:t>
            </a:r>
            <a:r>
              <a:rPr lang="en-US" altLang="zh-CN" sz="2400" dirty="0" smtClean="0">
                <a:solidFill>
                  <a:srgbClr val="00B050"/>
                </a:solidFill>
              </a:rPr>
              <a:t>'</a:t>
            </a:r>
            <a:r>
              <a:rPr lang="en-US" altLang="zh-CN" sz="2400" dirty="0" smtClean="0"/>
              <a:t>)</a:t>
            </a:r>
          </a:p>
          <a:p>
            <a:r>
              <a:rPr lang="en-US" altLang="zh-CN" sz="2400" dirty="0" smtClean="0"/>
              <a:t>&gt;&gt;&gt; </a:t>
            </a:r>
            <a:r>
              <a:rPr lang="en-US" altLang="zh-CN" sz="2400" dirty="0" err="1" smtClean="0"/>
              <a:t>tu</a:t>
            </a:r>
            <a:r>
              <a:rPr lang="en-US" altLang="zh-CN" sz="2400" dirty="0" smtClean="0"/>
              <a:t>[:]</a:t>
            </a:r>
          </a:p>
          <a:p>
            <a:r>
              <a:rPr lang="en-US" altLang="zh-CN" sz="2000" dirty="0">
                <a:solidFill>
                  <a:srgbClr val="0053A3"/>
                </a:solidFill>
              </a:rPr>
              <a:t>(23, '</a:t>
            </a:r>
            <a:r>
              <a:rPr lang="en-US" altLang="zh-CN" sz="2000" dirty="0" err="1">
                <a:solidFill>
                  <a:srgbClr val="0053A3"/>
                </a:solidFill>
              </a:rPr>
              <a:t>abc</a:t>
            </a:r>
            <a:r>
              <a:rPr lang="en-US" altLang="zh-CN" sz="2000" dirty="0">
                <a:solidFill>
                  <a:srgbClr val="0053A3"/>
                </a:solidFill>
              </a:rPr>
              <a:t>', 4.56, (2,3), '</a:t>
            </a:r>
            <a:r>
              <a:rPr lang="en-US" altLang="zh-CN" sz="2000" dirty="0" err="1">
                <a:solidFill>
                  <a:srgbClr val="0053A3"/>
                </a:solidFill>
              </a:rPr>
              <a:t>def</a:t>
            </a:r>
            <a:r>
              <a:rPr lang="en-US" altLang="zh-CN" sz="2000" dirty="0" smtClean="0">
                <a:solidFill>
                  <a:srgbClr val="0053A3"/>
                </a:solidFill>
              </a:rPr>
              <a:t>')</a:t>
            </a:r>
            <a:endParaRPr lang="en-US" altLang="zh-CN" sz="2000" dirty="0">
              <a:solidFill>
                <a:srgbClr val="0053A3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03564" y="3528306"/>
            <a:ext cx="99854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smtClean="0">
                <a:solidFill>
                  <a:srgbClr val="FF0000"/>
                </a:solidFill>
              </a:rPr>
              <a:t>Note </a:t>
            </a:r>
            <a:r>
              <a:rPr lang="en-US" altLang="zh-CN" sz="2400" b="1" dirty="0">
                <a:solidFill>
                  <a:srgbClr val="FF0000"/>
                </a:solidFill>
              </a:rPr>
              <a:t>the difference between these two lines for mutable</a:t>
            </a:r>
          </a:p>
          <a:p>
            <a:r>
              <a:rPr lang="en-US" altLang="zh-CN" sz="2400" b="1" dirty="0">
                <a:solidFill>
                  <a:srgbClr val="FF0000"/>
                </a:solidFill>
              </a:rPr>
              <a:t>sequences:</a:t>
            </a:r>
            <a:endParaRPr lang="zh-CN" altLang="en-US" sz="2400" b="1" dirty="0">
              <a:solidFill>
                <a:srgbClr val="FF0000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03564" y="1066014"/>
            <a:ext cx="89014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</a:rPr>
              <a:t>To make a </a:t>
            </a:r>
            <a:r>
              <a:rPr lang="en-US" altLang="zh-CN" sz="2400" i="1" dirty="0">
                <a:solidFill>
                  <a:srgbClr val="FF0000"/>
                </a:solidFill>
              </a:rPr>
              <a:t>copy </a:t>
            </a:r>
            <a:r>
              <a:rPr lang="en-US" altLang="zh-CN" sz="2400" dirty="0">
                <a:solidFill>
                  <a:srgbClr val="FF0000"/>
                </a:solidFill>
              </a:rPr>
              <a:t>of an entire sequence, you can use [:]. 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997525" y="4678771"/>
            <a:ext cx="754725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&gt;&gt;&gt; </a:t>
            </a:r>
            <a:r>
              <a:rPr lang="en-US" altLang="zh-CN" sz="2400" dirty="0" smtClean="0"/>
              <a:t>list2 = list1       # 2 names refer to 1 ref</a:t>
            </a:r>
          </a:p>
          <a:p>
            <a:r>
              <a:rPr lang="en-US" altLang="zh-CN" sz="2400" dirty="0"/>
              <a:t> </a:t>
            </a:r>
            <a:r>
              <a:rPr lang="en-US" altLang="zh-CN" sz="2400" dirty="0" smtClean="0"/>
              <a:t>                              # Change one affect both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997525" y="5779000"/>
            <a:ext cx="86950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&gt;&gt;&gt; </a:t>
            </a:r>
            <a:r>
              <a:rPr lang="en-US" altLang="zh-CN" sz="2400" dirty="0" smtClean="0"/>
              <a:t>list2 = list1[:]   # 2 independent copies, two refs</a:t>
            </a:r>
          </a:p>
        </p:txBody>
      </p:sp>
    </p:spTree>
    <p:extLst>
      <p:ext uri="{BB962C8B-B14F-4D97-AF65-F5344CB8AC3E}">
        <p14:creationId xmlns:p14="http://schemas.microsoft.com/office/powerpoint/2010/main" val="175131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695325" y="287665"/>
            <a:ext cx="24002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latin typeface="微软雅黑" panose="020B0503020204020204" pitchFamily="34" charset="-122"/>
              </a:rPr>
              <a:t>Why Python?</a:t>
            </a:r>
            <a:endParaRPr lang="zh-CN" altLang="en-US" sz="2800" b="1" dirty="0">
              <a:latin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10801349" y="6409373"/>
            <a:ext cx="1390651" cy="365125"/>
          </a:xfrm>
        </p:spPr>
        <p:txBody>
          <a:bodyPr/>
          <a:lstStyle/>
          <a:p>
            <a:fld id="{51D91E7F-84B6-4064-9D4E-CC7D244BCA04}" type="slidenum">
              <a:rPr lang="zh-CN" altLang="en-US" smtClean="0"/>
              <a:pPr/>
              <a:t>2</a:t>
            </a:fld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7682" y="810885"/>
            <a:ext cx="6424659" cy="80010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12" y="1349381"/>
            <a:ext cx="2933206" cy="69623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95274" y="1876341"/>
            <a:ext cx="5785099" cy="4807707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128663" y="3426690"/>
            <a:ext cx="470353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dirty="0" smtClean="0"/>
              <a:t>Python is a powerful, </a:t>
            </a:r>
          </a:p>
          <a:p>
            <a:pPr algn="ctr"/>
            <a:r>
              <a:rPr lang="en-US" altLang="zh-CN" sz="2400" dirty="0" smtClean="0"/>
              <a:t>multi-paradigm,</a:t>
            </a:r>
          </a:p>
          <a:p>
            <a:pPr algn="ctr"/>
            <a:r>
              <a:rPr lang="en-US" altLang="zh-CN" sz="2400" dirty="0" smtClean="0"/>
              <a:t>interpreted language popular</a:t>
            </a:r>
          </a:p>
          <a:p>
            <a:pPr algn="ctr"/>
            <a:r>
              <a:rPr lang="en-US" altLang="zh-CN" sz="2400" dirty="0"/>
              <a:t>w</a:t>
            </a:r>
            <a:r>
              <a:rPr lang="en-US" altLang="zh-CN" sz="2400" dirty="0" smtClean="0"/>
              <a:t>ith start-ups.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589823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695324" y="287665"/>
            <a:ext cx="37843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err="1" smtClean="0">
                <a:latin typeface="微软雅黑" panose="020B0503020204020204" pitchFamily="34" charset="-122"/>
              </a:rPr>
              <a:t>The‘in’operator</a:t>
            </a:r>
            <a:endParaRPr lang="zh-CN" altLang="en-US" sz="2800" b="1" dirty="0">
              <a:latin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10801349" y="6409373"/>
            <a:ext cx="1390651" cy="365125"/>
          </a:xfrm>
        </p:spPr>
        <p:txBody>
          <a:bodyPr/>
          <a:lstStyle/>
          <a:p>
            <a:fld id="{51D91E7F-84B6-4064-9D4E-CC7D244BCA04}" type="slidenum">
              <a:rPr lang="zh-CN" altLang="en-US" smtClean="0"/>
              <a:pPr/>
              <a:t>20</a:t>
            </a:fld>
            <a:endParaRPr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581890" y="1047370"/>
            <a:ext cx="897431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Boolean test whether a value is inside a collection (often</a:t>
            </a:r>
          </a:p>
          <a:p>
            <a:r>
              <a:rPr lang="en-US" altLang="zh-CN" sz="2400" dirty="0"/>
              <a:t>called a container in Python:</a:t>
            </a:r>
            <a:endParaRPr lang="zh-CN" altLang="en-US" sz="2400" dirty="0"/>
          </a:p>
        </p:txBody>
      </p:sp>
      <p:sp>
        <p:nvSpPr>
          <p:cNvPr id="3" name="文本框 2"/>
          <p:cNvSpPr txBox="1"/>
          <p:nvPr/>
        </p:nvSpPr>
        <p:spPr>
          <a:xfrm>
            <a:off x="881799" y="1878367"/>
            <a:ext cx="3097323" cy="24622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altLang="zh-CN" sz="2200" dirty="0"/>
              <a:t>&gt;&gt;&gt; t = [1, 2, 4, 5]</a:t>
            </a:r>
            <a:br>
              <a:rPr lang="de-DE" altLang="zh-CN" sz="2200" dirty="0"/>
            </a:br>
            <a:r>
              <a:rPr lang="de-DE" altLang="zh-CN" sz="2200" dirty="0"/>
              <a:t>&gt;&gt;&gt; 3 </a:t>
            </a:r>
            <a:r>
              <a:rPr lang="de-DE" altLang="zh-CN" sz="2200" dirty="0">
                <a:solidFill>
                  <a:srgbClr val="FF0000"/>
                </a:solidFill>
              </a:rPr>
              <a:t>in</a:t>
            </a:r>
            <a:r>
              <a:rPr lang="de-DE" altLang="zh-CN" sz="2200" dirty="0"/>
              <a:t> t</a:t>
            </a:r>
            <a:br>
              <a:rPr lang="de-DE" altLang="zh-CN" sz="2200" dirty="0"/>
            </a:br>
            <a:r>
              <a:rPr lang="de-DE" altLang="zh-CN" sz="2200" dirty="0">
                <a:solidFill>
                  <a:srgbClr val="0053A3"/>
                </a:solidFill>
              </a:rPr>
              <a:t>False</a:t>
            </a:r>
            <a:r>
              <a:rPr lang="de-DE" altLang="zh-CN" sz="2200" dirty="0"/>
              <a:t/>
            </a:r>
            <a:br>
              <a:rPr lang="de-DE" altLang="zh-CN" sz="2200" dirty="0"/>
            </a:br>
            <a:r>
              <a:rPr lang="de-DE" altLang="zh-CN" sz="2200" dirty="0"/>
              <a:t>&gt;&gt;&gt; 4 </a:t>
            </a:r>
            <a:r>
              <a:rPr lang="de-DE" altLang="zh-CN" sz="2200" dirty="0">
                <a:solidFill>
                  <a:srgbClr val="FF0000"/>
                </a:solidFill>
              </a:rPr>
              <a:t>in</a:t>
            </a:r>
            <a:r>
              <a:rPr lang="de-DE" altLang="zh-CN" sz="2200" dirty="0"/>
              <a:t> t</a:t>
            </a:r>
            <a:br>
              <a:rPr lang="de-DE" altLang="zh-CN" sz="2200" dirty="0"/>
            </a:br>
            <a:r>
              <a:rPr lang="de-DE" altLang="zh-CN" sz="2200" dirty="0">
                <a:solidFill>
                  <a:srgbClr val="0053A3"/>
                </a:solidFill>
              </a:rPr>
              <a:t>True</a:t>
            </a:r>
            <a:r>
              <a:rPr lang="de-DE" altLang="zh-CN" sz="2200" dirty="0"/>
              <a:t/>
            </a:r>
            <a:br>
              <a:rPr lang="de-DE" altLang="zh-CN" sz="2200" dirty="0"/>
            </a:br>
            <a:r>
              <a:rPr lang="de-DE" altLang="zh-CN" sz="2200" dirty="0"/>
              <a:t>&gt;&gt;&gt; 4 </a:t>
            </a:r>
            <a:r>
              <a:rPr lang="de-DE" altLang="zh-CN" sz="2200" dirty="0">
                <a:solidFill>
                  <a:srgbClr val="FF0000"/>
                </a:solidFill>
              </a:rPr>
              <a:t>not in </a:t>
            </a:r>
            <a:r>
              <a:rPr lang="de-DE" altLang="zh-CN" sz="2200" dirty="0"/>
              <a:t>t</a:t>
            </a:r>
            <a:br>
              <a:rPr lang="de-DE" altLang="zh-CN" sz="2200" dirty="0"/>
            </a:br>
            <a:r>
              <a:rPr lang="de-DE" altLang="zh-CN" sz="2200" dirty="0">
                <a:solidFill>
                  <a:srgbClr val="0053A3"/>
                </a:solidFill>
              </a:rPr>
              <a:t>False </a:t>
            </a:r>
            <a:endParaRPr lang="zh-CN" altLang="en-US" sz="2200" dirty="0">
              <a:solidFill>
                <a:srgbClr val="0053A3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81890" y="4340580"/>
            <a:ext cx="50374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/>
              <a:t>For strings, tests for substrings</a:t>
            </a:r>
            <a:endParaRPr lang="zh-CN" altLang="en-US" sz="2400" dirty="0"/>
          </a:p>
        </p:txBody>
      </p:sp>
      <p:sp>
        <p:nvSpPr>
          <p:cNvPr id="5" name="文本框 4"/>
          <p:cNvSpPr txBox="1"/>
          <p:nvPr/>
        </p:nvSpPr>
        <p:spPr>
          <a:xfrm>
            <a:off x="881799" y="4931554"/>
            <a:ext cx="2565126" cy="1785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200" dirty="0"/>
              <a:t>&gt;&gt;&gt; a = '</a:t>
            </a:r>
            <a:r>
              <a:rPr lang="en-US" altLang="zh-CN" sz="2200" dirty="0" err="1"/>
              <a:t>abcde</a:t>
            </a:r>
            <a:r>
              <a:rPr lang="en-US" altLang="zh-CN" sz="2200" dirty="0"/>
              <a:t>'</a:t>
            </a:r>
            <a:br>
              <a:rPr lang="en-US" altLang="zh-CN" sz="2200" dirty="0"/>
            </a:br>
            <a:r>
              <a:rPr lang="en-US" altLang="zh-CN" sz="2200" dirty="0"/>
              <a:t>&gt;&gt;&gt; 'c' </a:t>
            </a:r>
            <a:r>
              <a:rPr lang="en-US" altLang="zh-CN" sz="2200" dirty="0">
                <a:solidFill>
                  <a:srgbClr val="FF0000"/>
                </a:solidFill>
              </a:rPr>
              <a:t>in</a:t>
            </a:r>
            <a:r>
              <a:rPr lang="en-US" altLang="zh-CN" sz="2200" dirty="0"/>
              <a:t> a</a:t>
            </a:r>
            <a:br>
              <a:rPr lang="en-US" altLang="zh-CN" sz="2200" dirty="0"/>
            </a:br>
            <a:r>
              <a:rPr lang="en-US" altLang="zh-CN" sz="2200" dirty="0">
                <a:solidFill>
                  <a:srgbClr val="0053A3"/>
                </a:solidFill>
              </a:rPr>
              <a:t>True</a:t>
            </a:r>
            <a:r>
              <a:rPr lang="en-US" altLang="zh-CN" sz="2200" dirty="0"/>
              <a:t/>
            </a:r>
            <a:br>
              <a:rPr lang="en-US" altLang="zh-CN" sz="2200" dirty="0"/>
            </a:br>
            <a:r>
              <a:rPr lang="en-US" altLang="zh-CN" sz="2200" dirty="0"/>
              <a:t>&gt;&gt;&gt; </a:t>
            </a:r>
            <a:r>
              <a:rPr lang="en-US" altLang="zh-CN" sz="2200" dirty="0" smtClean="0"/>
              <a:t>‘ac' </a:t>
            </a:r>
            <a:r>
              <a:rPr lang="en-US" altLang="zh-CN" sz="2200" dirty="0">
                <a:solidFill>
                  <a:srgbClr val="FF0000"/>
                </a:solidFill>
              </a:rPr>
              <a:t>in</a:t>
            </a:r>
            <a:r>
              <a:rPr lang="en-US" altLang="zh-CN" sz="2200" dirty="0"/>
              <a:t> a</a:t>
            </a:r>
            <a:br>
              <a:rPr lang="en-US" altLang="zh-CN" sz="2200" dirty="0"/>
            </a:br>
            <a:r>
              <a:rPr lang="en-US" altLang="zh-CN" sz="2200" dirty="0" smtClean="0">
                <a:solidFill>
                  <a:srgbClr val="0053A3"/>
                </a:solidFill>
              </a:rPr>
              <a:t>False</a:t>
            </a:r>
            <a:endParaRPr lang="zh-CN" altLang="en-US" sz="2200" dirty="0">
              <a:solidFill>
                <a:srgbClr val="0053A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4654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695325" y="287665"/>
            <a:ext cx="61331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err="1" smtClean="0">
                <a:latin typeface="微软雅黑" panose="020B0503020204020204" pitchFamily="34" charset="-122"/>
              </a:rPr>
              <a:t>The‘+</a:t>
            </a:r>
            <a:r>
              <a:rPr lang="en-US" altLang="zh-CN" sz="2800" b="1" dirty="0" err="1" smtClean="0">
                <a:latin typeface="微软雅黑" panose="020B0503020204020204" pitchFamily="34" charset="-122"/>
              </a:rPr>
              <a:t>’and</a:t>
            </a:r>
            <a:r>
              <a:rPr lang="en-US" altLang="zh-CN" sz="2800" b="1" dirty="0" smtClean="0">
                <a:latin typeface="微软雅黑" panose="020B0503020204020204" pitchFamily="34" charset="-122"/>
              </a:rPr>
              <a:t> ‘*’operator</a:t>
            </a:r>
            <a:endParaRPr lang="zh-CN" altLang="en-US" sz="2800" b="1" dirty="0">
              <a:latin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10801349" y="6409373"/>
            <a:ext cx="1390651" cy="365125"/>
          </a:xfrm>
        </p:spPr>
        <p:txBody>
          <a:bodyPr/>
          <a:lstStyle/>
          <a:p>
            <a:fld id="{51D91E7F-84B6-4064-9D4E-CC7D244BCA04}" type="slidenum">
              <a:rPr lang="zh-CN" altLang="en-US" smtClean="0"/>
              <a:pPr/>
              <a:t>21</a:t>
            </a:fld>
            <a:endParaRPr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695325" y="1265382"/>
            <a:ext cx="970432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/>
              <a:t>The + operator produces a </a:t>
            </a:r>
            <a:r>
              <a:rPr lang="en-US" altLang="zh-CN" sz="2400" b="1" i="1" dirty="0">
                <a:solidFill>
                  <a:srgbClr val="FF0000"/>
                </a:solidFill>
              </a:rPr>
              <a:t>new</a:t>
            </a:r>
            <a:r>
              <a:rPr lang="en-US" altLang="zh-CN" sz="2400" i="1" dirty="0"/>
              <a:t> </a:t>
            </a:r>
            <a:r>
              <a:rPr lang="en-US" altLang="zh-CN" sz="2400" dirty="0"/>
              <a:t>tuple, list, or string whose</a:t>
            </a:r>
            <a:br>
              <a:rPr lang="en-US" altLang="zh-CN" sz="2400" dirty="0"/>
            </a:br>
            <a:r>
              <a:rPr lang="en-US" altLang="zh-CN" sz="2400" dirty="0"/>
              <a:t>value is the concatenation of its arguments. </a:t>
            </a:r>
            <a:endParaRPr lang="zh-CN" altLang="en-US" sz="2400" dirty="0"/>
          </a:p>
        </p:txBody>
      </p:sp>
      <p:sp>
        <p:nvSpPr>
          <p:cNvPr id="3" name="文本框 2"/>
          <p:cNvSpPr txBox="1"/>
          <p:nvPr/>
        </p:nvSpPr>
        <p:spPr>
          <a:xfrm>
            <a:off x="695325" y="2550876"/>
            <a:ext cx="84274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/>
              <a:t>Extends concatenation from strings to other types </a:t>
            </a:r>
            <a:endParaRPr lang="zh-CN" altLang="en-US" sz="2400" dirty="0"/>
          </a:p>
        </p:txBody>
      </p:sp>
      <p:sp>
        <p:nvSpPr>
          <p:cNvPr id="5" name="文本框 4"/>
          <p:cNvSpPr txBox="1"/>
          <p:nvPr/>
        </p:nvSpPr>
        <p:spPr>
          <a:xfrm>
            <a:off x="997602" y="3227142"/>
            <a:ext cx="380424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200" dirty="0"/>
              <a:t>&gt;&gt;&gt; (1, 2, 3) + (4, 5, 6)</a:t>
            </a:r>
            <a:br>
              <a:rPr lang="en-US" altLang="zh-CN" sz="2200" dirty="0"/>
            </a:br>
            <a:r>
              <a:rPr lang="en-US" altLang="zh-CN" sz="2200" dirty="0">
                <a:solidFill>
                  <a:srgbClr val="0053A3"/>
                </a:solidFill>
              </a:rPr>
              <a:t>(1, 2, 3, 4, 5, 6)</a:t>
            </a:r>
            <a:r>
              <a:rPr lang="zh-CN" altLang="en-US" sz="2200" dirty="0">
                <a:solidFill>
                  <a:srgbClr val="0053A3"/>
                </a:solidFill>
              </a:rPr>
              <a:t> 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997601" y="4292301"/>
            <a:ext cx="380424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200" dirty="0"/>
              <a:t>&gt;&gt;&gt; </a:t>
            </a:r>
            <a:r>
              <a:rPr lang="en-US" altLang="zh-CN" sz="2200" dirty="0" smtClean="0"/>
              <a:t>[1</a:t>
            </a:r>
            <a:r>
              <a:rPr lang="en-US" altLang="zh-CN" sz="2200" dirty="0"/>
              <a:t>, 2, </a:t>
            </a:r>
            <a:r>
              <a:rPr lang="en-US" altLang="zh-CN" sz="2200" dirty="0" smtClean="0"/>
              <a:t>3] </a:t>
            </a:r>
            <a:r>
              <a:rPr lang="en-US" altLang="zh-CN" sz="2200" dirty="0"/>
              <a:t>+ </a:t>
            </a:r>
            <a:r>
              <a:rPr lang="en-US" altLang="zh-CN" sz="2200" dirty="0" smtClean="0"/>
              <a:t>[4</a:t>
            </a:r>
            <a:r>
              <a:rPr lang="en-US" altLang="zh-CN" sz="2200" dirty="0"/>
              <a:t>, 5, </a:t>
            </a:r>
            <a:r>
              <a:rPr lang="en-US" altLang="zh-CN" sz="2200" dirty="0" smtClean="0"/>
              <a:t>6]</a:t>
            </a:r>
            <a:r>
              <a:rPr lang="en-US" altLang="zh-CN" sz="2200" dirty="0"/>
              <a:t/>
            </a:r>
            <a:br>
              <a:rPr lang="en-US" altLang="zh-CN" sz="2200" dirty="0"/>
            </a:br>
            <a:r>
              <a:rPr lang="en-US" altLang="zh-CN" sz="2200" dirty="0">
                <a:solidFill>
                  <a:srgbClr val="0053A3"/>
                </a:solidFill>
              </a:rPr>
              <a:t>[</a:t>
            </a:r>
            <a:r>
              <a:rPr lang="en-US" altLang="zh-CN" sz="2200" dirty="0" smtClean="0">
                <a:solidFill>
                  <a:srgbClr val="0053A3"/>
                </a:solidFill>
              </a:rPr>
              <a:t>1</a:t>
            </a:r>
            <a:r>
              <a:rPr lang="en-US" altLang="zh-CN" sz="2200" dirty="0">
                <a:solidFill>
                  <a:srgbClr val="0053A3"/>
                </a:solidFill>
              </a:rPr>
              <a:t>, 2, 3, 4, 5, </a:t>
            </a:r>
            <a:r>
              <a:rPr lang="en-US" altLang="zh-CN" sz="2200" dirty="0" smtClean="0">
                <a:solidFill>
                  <a:srgbClr val="0053A3"/>
                </a:solidFill>
              </a:rPr>
              <a:t>6]</a:t>
            </a:r>
            <a:r>
              <a:rPr lang="zh-CN" altLang="en-US" sz="2200" dirty="0" smtClean="0">
                <a:solidFill>
                  <a:srgbClr val="0053A3"/>
                </a:solidFill>
              </a:rPr>
              <a:t> </a:t>
            </a:r>
            <a:endParaRPr lang="zh-CN" altLang="en-US" sz="2200" dirty="0">
              <a:solidFill>
                <a:srgbClr val="0053A3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97601" y="5277134"/>
            <a:ext cx="422968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200" dirty="0"/>
              <a:t>&gt;&gt;&gt; </a:t>
            </a:r>
            <a:r>
              <a:rPr lang="en-US" altLang="zh-CN" sz="2200" dirty="0">
                <a:solidFill>
                  <a:srgbClr val="00B050"/>
                </a:solidFill>
              </a:rPr>
              <a:t>“Hello” </a:t>
            </a:r>
            <a:r>
              <a:rPr lang="en-US" altLang="zh-CN" sz="2200" dirty="0"/>
              <a:t>+ “ ” + </a:t>
            </a:r>
            <a:r>
              <a:rPr lang="en-US" altLang="zh-CN" sz="2200" dirty="0">
                <a:solidFill>
                  <a:srgbClr val="00B050"/>
                </a:solidFill>
              </a:rPr>
              <a:t>“World”</a:t>
            </a:r>
            <a:br>
              <a:rPr lang="en-US" altLang="zh-CN" sz="2200" dirty="0">
                <a:solidFill>
                  <a:srgbClr val="00B050"/>
                </a:solidFill>
              </a:rPr>
            </a:br>
            <a:r>
              <a:rPr lang="en-US" altLang="zh-CN" sz="2200" dirty="0">
                <a:solidFill>
                  <a:srgbClr val="0053A3"/>
                </a:solidFill>
              </a:rPr>
              <a:t>‘Hello </a:t>
            </a:r>
            <a:r>
              <a:rPr lang="en-US" altLang="zh-CN" sz="2200" dirty="0" smtClean="0">
                <a:solidFill>
                  <a:srgbClr val="0053A3"/>
                </a:solidFill>
              </a:rPr>
              <a:t>World’</a:t>
            </a:r>
            <a:endParaRPr lang="zh-CN" altLang="en-US" sz="2200" dirty="0"/>
          </a:p>
        </p:txBody>
      </p:sp>
      <p:sp>
        <p:nvSpPr>
          <p:cNvPr id="10" name="文本框 9"/>
          <p:cNvSpPr txBox="1"/>
          <p:nvPr/>
        </p:nvSpPr>
        <p:spPr>
          <a:xfrm>
            <a:off x="6533164" y="3225900"/>
            <a:ext cx="262764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200" dirty="0"/>
              <a:t>&gt;&gt;&gt; (1, 2, </a:t>
            </a:r>
            <a:r>
              <a:rPr lang="en-US" altLang="zh-CN" sz="2200" dirty="0" smtClean="0"/>
              <a:t>3)*2</a:t>
            </a:r>
            <a:r>
              <a:rPr lang="en-US" altLang="zh-CN" sz="2200" dirty="0"/>
              <a:t/>
            </a:r>
            <a:br>
              <a:rPr lang="en-US" altLang="zh-CN" sz="2200" dirty="0"/>
            </a:br>
            <a:r>
              <a:rPr lang="en-US" altLang="zh-CN" sz="2200" dirty="0">
                <a:solidFill>
                  <a:srgbClr val="0053A3"/>
                </a:solidFill>
              </a:rPr>
              <a:t>(1, 2, 3, </a:t>
            </a:r>
            <a:r>
              <a:rPr lang="en-US" altLang="zh-CN" sz="2200" dirty="0" smtClean="0">
                <a:solidFill>
                  <a:srgbClr val="0053A3"/>
                </a:solidFill>
              </a:rPr>
              <a:t>1,2,3)</a:t>
            </a:r>
            <a:r>
              <a:rPr lang="zh-CN" altLang="en-US" sz="2200" dirty="0" smtClean="0">
                <a:solidFill>
                  <a:srgbClr val="0053A3"/>
                </a:solidFill>
              </a:rPr>
              <a:t> </a:t>
            </a:r>
            <a:endParaRPr lang="zh-CN" altLang="en-US" sz="2200" dirty="0">
              <a:solidFill>
                <a:srgbClr val="0053A3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533164" y="4292300"/>
            <a:ext cx="263405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200" dirty="0"/>
              <a:t>&gt;&gt;&gt; </a:t>
            </a:r>
            <a:r>
              <a:rPr lang="en-US" altLang="zh-CN" sz="2200" dirty="0" smtClean="0"/>
              <a:t>[1</a:t>
            </a:r>
            <a:r>
              <a:rPr lang="en-US" altLang="zh-CN" sz="2200" dirty="0"/>
              <a:t>, 2, </a:t>
            </a:r>
            <a:r>
              <a:rPr lang="en-US" altLang="zh-CN" sz="2200" dirty="0" smtClean="0"/>
              <a:t>3] </a:t>
            </a:r>
            <a:r>
              <a:rPr lang="en-US" altLang="zh-CN" sz="2200" dirty="0" smtClean="0"/>
              <a:t>*2</a:t>
            </a:r>
          </a:p>
          <a:p>
            <a:r>
              <a:rPr lang="en-US" altLang="zh-CN" sz="2200" dirty="0" smtClean="0">
                <a:solidFill>
                  <a:srgbClr val="0053A3"/>
                </a:solidFill>
              </a:rPr>
              <a:t>[1</a:t>
            </a:r>
            <a:r>
              <a:rPr lang="en-US" altLang="zh-CN" sz="2200" dirty="0">
                <a:solidFill>
                  <a:srgbClr val="0053A3"/>
                </a:solidFill>
              </a:rPr>
              <a:t>, 2, 3, </a:t>
            </a:r>
            <a:r>
              <a:rPr lang="en-US" altLang="zh-CN" sz="2200" dirty="0" smtClean="0">
                <a:solidFill>
                  <a:srgbClr val="0053A3"/>
                </a:solidFill>
              </a:rPr>
              <a:t>1,2,3]</a:t>
            </a:r>
            <a:r>
              <a:rPr lang="zh-CN" altLang="en-US" sz="2200" dirty="0" smtClean="0">
                <a:solidFill>
                  <a:srgbClr val="0053A3"/>
                </a:solidFill>
              </a:rPr>
              <a:t> </a:t>
            </a:r>
            <a:endParaRPr lang="zh-CN" altLang="en-US" sz="2200" dirty="0">
              <a:solidFill>
                <a:srgbClr val="0053A3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6533164" y="5277134"/>
            <a:ext cx="240001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200" dirty="0"/>
              <a:t>&gt;&gt;&gt; </a:t>
            </a:r>
            <a:r>
              <a:rPr lang="en-US" altLang="zh-CN" sz="2200" dirty="0">
                <a:solidFill>
                  <a:srgbClr val="00B050"/>
                </a:solidFill>
              </a:rPr>
              <a:t>“Hello” </a:t>
            </a:r>
            <a:r>
              <a:rPr lang="en-US" altLang="zh-CN" sz="2200" dirty="0" smtClean="0"/>
              <a:t>*2</a:t>
            </a:r>
          </a:p>
          <a:p>
            <a:r>
              <a:rPr lang="en-US" altLang="zh-CN" sz="2200" dirty="0" smtClean="0">
                <a:solidFill>
                  <a:srgbClr val="0053A3"/>
                </a:solidFill>
              </a:rPr>
              <a:t>‘</a:t>
            </a:r>
            <a:r>
              <a:rPr lang="en-US" altLang="zh-CN" sz="2200" dirty="0" err="1" smtClean="0">
                <a:solidFill>
                  <a:srgbClr val="0053A3"/>
                </a:solidFill>
              </a:rPr>
              <a:t>HelloHello</a:t>
            </a:r>
            <a:r>
              <a:rPr lang="en-US" altLang="zh-CN" sz="2200" dirty="0" smtClean="0">
                <a:solidFill>
                  <a:srgbClr val="0053A3"/>
                </a:solidFill>
              </a:rPr>
              <a:t>’</a:t>
            </a:r>
            <a:endParaRPr lang="zh-CN" altLang="en-US" sz="2200" dirty="0"/>
          </a:p>
        </p:txBody>
      </p:sp>
    </p:spTree>
    <p:extLst>
      <p:ext uri="{BB962C8B-B14F-4D97-AF65-F5344CB8AC3E}">
        <p14:creationId xmlns:p14="http://schemas.microsoft.com/office/powerpoint/2010/main" val="3391878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695325" y="287665"/>
            <a:ext cx="72098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latin typeface="微软雅黑" panose="020B0503020204020204" pitchFamily="34" charset="-122"/>
              </a:rPr>
              <a:t>The length, maximum and minimum</a:t>
            </a:r>
            <a:endParaRPr lang="zh-CN" altLang="en-US" sz="2800" b="1" dirty="0">
              <a:latin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10801349" y="6409373"/>
            <a:ext cx="1390651" cy="365125"/>
          </a:xfrm>
        </p:spPr>
        <p:txBody>
          <a:bodyPr/>
          <a:lstStyle/>
          <a:p>
            <a:fld id="{51D91E7F-84B6-4064-9D4E-CC7D244BCA04}" type="slidenum">
              <a:rPr lang="zh-CN" altLang="en-US" smtClean="0"/>
              <a:pPr/>
              <a:t>22</a:t>
            </a:fld>
            <a:endParaRPr lang="zh-CN" altLang="en-US" dirty="0"/>
          </a:p>
        </p:txBody>
      </p:sp>
      <p:sp>
        <p:nvSpPr>
          <p:cNvPr id="14" name="文本框 13"/>
          <p:cNvSpPr txBox="1"/>
          <p:nvPr/>
        </p:nvSpPr>
        <p:spPr>
          <a:xfrm>
            <a:off x="1108215" y="1457336"/>
            <a:ext cx="4745210" cy="51706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200" dirty="0" smtClean="0"/>
              <a:t>&gt;&gt;&gt; numbers = [100, 34, 678]</a:t>
            </a:r>
          </a:p>
          <a:p>
            <a:r>
              <a:rPr lang="en-US" altLang="zh-CN" sz="2200" dirty="0" smtClean="0"/>
              <a:t>&gt;&gt;&gt; </a:t>
            </a:r>
            <a:r>
              <a:rPr lang="en-US" altLang="zh-CN" sz="2200" dirty="0" err="1" smtClean="0"/>
              <a:t>len</a:t>
            </a:r>
            <a:r>
              <a:rPr lang="en-US" altLang="zh-CN" sz="2200" dirty="0" smtClean="0"/>
              <a:t>(numbers)</a:t>
            </a:r>
          </a:p>
          <a:p>
            <a:r>
              <a:rPr lang="en-US" altLang="zh-CN" sz="2200" dirty="0" smtClean="0">
                <a:solidFill>
                  <a:srgbClr val="0D02A2"/>
                </a:solidFill>
              </a:rPr>
              <a:t>3</a:t>
            </a:r>
          </a:p>
          <a:p>
            <a:endParaRPr lang="en-US" altLang="zh-CN" sz="2200" dirty="0"/>
          </a:p>
          <a:p>
            <a:r>
              <a:rPr lang="en-US" altLang="zh-CN" sz="2200" dirty="0" smtClean="0"/>
              <a:t>&gt;&gt;&gt; max(numbers)</a:t>
            </a:r>
          </a:p>
          <a:p>
            <a:r>
              <a:rPr lang="en-US" altLang="zh-CN" sz="2200" dirty="0" smtClean="0">
                <a:solidFill>
                  <a:srgbClr val="0D02A2"/>
                </a:solidFill>
              </a:rPr>
              <a:t>678</a:t>
            </a:r>
          </a:p>
          <a:p>
            <a:endParaRPr lang="en-US" altLang="zh-CN" sz="2200" dirty="0"/>
          </a:p>
          <a:p>
            <a:r>
              <a:rPr lang="en-US" altLang="zh-CN" sz="2200" dirty="0" smtClean="0"/>
              <a:t>&gt;&gt;&gt; min(numbers)</a:t>
            </a:r>
          </a:p>
          <a:p>
            <a:r>
              <a:rPr lang="en-US" altLang="zh-CN" sz="2200" dirty="0" smtClean="0">
                <a:solidFill>
                  <a:srgbClr val="0D02A2"/>
                </a:solidFill>
              </a:rPr>
              <a:t>34</a:t>
            </a:r>
          </a:p>
          <a:p>
            <a:endParaRPr lang="en-US" altLang="zh-CN" sz="2200" dirty="0"/>
          </a:p>
          <a:p>
            <a:r>
              <a:rPr lang="en-US" altLang="zh-CN" sz="2200" dirty="0" smtClean="0"/>
              <a:t>&gt;&gt;&gt; max(2, 3)</a:t>
            </a:r>
          </a:p>
          <a:p>
            <a:r>
              <a:rPr lang="en-US" altLang="zh-CN" sz="2200" dirty="0" smtClean="0">
                <a:solidFill>
                  <a:srgbClr val="0D02A2"/>
                </a:solidFill>
              </a:rPr>
              <a:t>3</a:t>
            </a:r>
          </a:p>
          <a:p>
            <a:endParaRPr lang="en-US" altLang="zh-CN" sz="2200" dirty="0"/>
          </a:p>
          <a:p>
            <a:r>
              <a:rPr lang="en-US" altLang="zh-CN" sz="2200" dirty="0" smtClean="0"/>
              <a:t>&gt;&gt;&gt; min(9, 3, 2, 5)</a:t>
            </a:r>
          </a:p>
          <a:p>
            <a:r>
              <a:rPr lang="en-US" altLang="zh-CN" sz="2200" dirty="0">
                <a:solidFill>
                  <a:srgbClr val="0D02A2"/>
                </a:solidFill>
              </a:rPr>
              <a:t>2</a:t>
            </a:r>
            <a:endParaRPr lang="zh-CN" altLang="en-US" sz="2200" dirty="0">
              <a:solidFill>
                <a:srgbClr val="0D02A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8929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695325" y="232247"/>
            <a:ext cx="303616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latin typeface="微软雅黑" panose="020B0503020204020204" pitchFamily="34" charset="-122"/>
              </a:rPr>
              <a:t>Mutability: Tuples VS Lists</a:t>
            </a:r>
            <a:endParaRPr lang="zh-CN" altLang="en-US" sz="2800" b="1" dirty="0">
              <a:latin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10801349" y="6409373"/>
            <a:ext cx="1390651" cy="365125"/>
          </a:xfrm>
        </p:spPr>
        <p:txBody>
          <a:bodyPr/>
          <a:lstStyle/>
          <a:p>
            <a:fld id="{51D91E7F-84B6-4064-9D4E-CC7D244BCA04}" type="slidenum">
              <a:rPr lang="zh-CN" altLang="en-US" smtClean="0"/>
              <a:pPr/>
              <a:t>23</a:t>
            </a:fld>
            <a:endParaRPr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775855" y="1703218"/>
            <a:ext cx="27126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>
                <a:solidFill>
                  <a:srgbClr val="FF0000"/>
                </a:solidFill>
              </a:rPr>
              <a:t>Lists: Mutable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58982" y="2766781"/>
            <a:ext cx="439729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200" dirty="0" smtClean="0"/>
              <a:t>&gt;&gt;&gt; li = [</a:t>
            </a:r>
            <a:r>
              <a:rPr lang="en-US" altLang="zh-CN" sz="2200" dirty="0" smtClean="0">
                <a:solidFill>
                  <a:srgbClr val="00B050"/>
                </a:solidFill>
              </a:rPr>
              <a:t>‘</a:t>
            </a:r>
            <a:r>
              <a:rPr lang="en-US" altLang="zh-CN" sz="2200" dirty="0" err="1" smtClean="0">
                <a:solidFill>
                  <a:srgbClr val="00B050"/>
                </a:solidFill>
              </a:rPr>
              <a:t>abc</a:t>
            </a:r>
            <a:r>
              <a:rPr lang="en-US" altLang="zh-CN" sz="2200" dirty="0" smtClean="0">
                <a:solidFill>
                  <a:srgbClr val="00B050"/>
                </a:solidFill>
              </a:rPr>
              <a:t>’</a:t>
            </a:r>
            <a:r>
              <a:rPr lang="en-US" altLang="zh-CN" sz="2200" dirty="0" smtClean="0"/>
              <a:t>, 23, 4.34, 23]</a:t>
            </a:r>
            <a:endParaRPr lang="zh-CN" altLang="en-US" sz="2200" dirty="0"/>
          </a:p>
        </p:txBody>
      </p:sp>
      <p:sp>
        <p:nvSpPr>
          <p:cNvPr id="6" name="文本框 5"/>
          <p:cNvSpPr txBox="1"/>
          <p:nvPr/>
        </p:nvSpPr>
        <p:spPr>
          <a:xfrm>
            <a:off x="858982" y="3353290"/>
            <a:ext cx="235513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200" dirty="0" smtClean="0"/>
              <a:t>&gt;&gt;&gt; li[1] = 45</a:t>
            </a:r>
            <a:endParaRPr lang="zh-CN" altLang="en-US" sz="2200" dirty="0"/>
          </a:p>
        </p:txBody>
      </p:sp>
      <p:sp>
        <p:nvSpPr>
          <p:cNvPr id="7" name="文本框 6"/>
          <p:cNvSpPr txBox="1"/>
          <p:nvPr/>
        </p:nvSpPr>
        <p:spPr>
          <a:xfrm>
            <a:off x="858982" y="3931573"/>
            <a:ext cx="113043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200" dirty="0" smtClean="0"/>
              <a:t>&gt;&gt;&gt; li</a:t>
            </a:r>
            <a:endParaRPr lang="zh-CN" altLang="en-US" sz="2200" dirty="0"/>
          </a:p>
        </p:txBody>
      </p:sp>
      <p:sp>
        <p:nvSpPr>
          <p:cNvPr id="8" name="文本框 7"/>
          <p:cNvSpPr txBox="1"/>
          <p:nvPr/>
        </p:nvSpPr>
        <p:spPr>
          <a:xfrm>
            <a:off x="1546670" y="4507233"/>
            <a:ext cx="302191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200" dirty="0" smtClean="0">
                <a:solidFill>
                  <a:srgbClr val="1603A1"/>
                </a:solidFill>
              </a:rPr>
              <a:t>[‘</a:t>
            </a:r>
            <a:r>
              <a:rPr lang="en-US" altLang="zh-CN" sz="2200" dirty="0" err="1" smtClean="0">
                <a:solidFill>
                  <a:srgbClr val="1603A1"/>
                </a:solidFill>
              </a:rPr>
              <a:t>abc</a:t>
            </a:r>
            <a:r>
              <a:rPr lang="en-US" altLang="zh-CN" sz="2200" dirty="0" smtClean="0">
                <a:solidFill>
                  <a:srgbClr val="1603A1"/>
                </a:solidFill>
              </a:rPr>
              <a:t>’, 23, 4.34, 23]</a:t>
            </a:r>
            <a:endParaRPr lang="zh-CN" altLang="en-US" sz="2200" dirty="0">
              <a:solidFill>
                <a:srgbClr val="1603A1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82003" y="5320145"/>
            <a:ext cx="452784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200" dirty="0" smtClean="0"/>
              <a:t>We can change lists in place</a:t>
            </a:r>
            <a:endParaRPr lang="zh-CN" altLang="en-US" sz="2200" dirty="0"/>
          </a:p>
        </p:txBody>
      </p:sp>
      <p:sp>
        <p:nvSpPr>
          <p:cNvPr id="10" name="文本框 9"/>
          <p:cNvSpPr txBox="1"/>
          <p:nvPr/>
        </p:nvSpPr>
        <p:spPr>
          <a:xfrm>
            <a:off x="882003" y="5895805"/>
            <a:ext cx="102387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200" dirty="0" smtClean="0"/>
              <a:t>Name </a:t>
            </a:r>
            <a:r>
              <a:rPr lang="en-US" altLang="zh-CN" sz="2200" i="1" dirty="0" smtClean="0">
                <a:solidFill>
                  <a:srgbClr val="1603A1"/>
                </a:solidFill>
              </a:rPr>
              <a:t>li</a:t>
            </a:r>
            <a:r>
              <a:rPr lang="en-US" altLang="zh-CN" sz="2200" dirty="0" smtClean="0"/>
              <a:t> still points to the same memory reference when we’re down</a:t>
            </a:r>
            <a:endParaRPr lang="zh-CN" altLang="en-US" sz="2200" dirty="0"/>
          </a:p>
        </p:txBody>
      </p:sp>
    </p:spTree>
    <p:extLst>
      <p:ext uri="{BB962C8B-B14F-4D97-AF65-F5344CB8AC3E}">
        <p14:creationId xmlns:p14="http://schemas.microsoft.com/office/powerpoint/2010/main" val="2342438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10801349" y="6409373"/>
            <a:ext cx="1390651" cy="365125"/>
          </a:xfrm>
        </p:spPr>
        <p:txBody>
          <a:bodyPr/>
          <a:lstStyle/>
          <a:p>
            <a:fld id="{51D91E7F-84B6-4064-9D4E-CC7D244BCA04}" type="slidenum">
              <a:rPr lang="zh-CN" altLang="en-US" smtClean="0"/>
              <a:pPr/>
              <a:t>24</a:t>
            </a:fld>
            <a:endParaRPr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1136073" y="2087418"/>
            <a:ext cx="551663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altLang="zh-CN" sz="2200" dirty="0"/>
              <a:t>&gt;&gt;&gt; t = (23, </a:t>
            </a:r>
            <a:r>
              <a:rPr lang="de-DE" altLang="zh-CN" sz="2200" dirty="0">
                <a:solidFill>
                  <a:srgbClr val="00B050"/>
                </a:solidFill>
              </a:rPr>
              <a:t>‘abc’</a:t>
            </a:r>
            <a:r>
              <a:rPr lang="de-DE" altLang="zh-CN" sz="2200" dirty="0"/>
              <a:t>, 4.56, (2,3), </a:t>
            </a:r>
            <a:r>
              <a:rPr lang="de-DE" altLang="zh-CN" sz="2200" dirty="0">
                <a:solidFill>
                  <a:srgbClr val="00B050"/>
                </a:solidFill>
              </a:rPr>
              <a:t>‘def’</a:t>
            </a:r>
            <a:r>
              <a:rPr lang="de-DE" altLang="zh-CN" sz="2200" dirty="0"/>
              <a:t>)</a:t>
            </a:r>
            <a:br>
              <a:rPr lang="de-DE" altLang="zh-CN" sz="2200" dirty="0"/>
            </a:br>
            <a:r>
              <a:rPr lang="de-DE" altLang="zh-CN" sz="2200" dirty="0"/>
              <a:t>&gt;&gt;&gt; t[2] = 3.14 </a:t>
            </a:r>
            <a:endParaRPr lang="zh-CN" altLang="en-US" sz="2200" dirty="0"/>
          </a:p>
        </p:txBody>
      </p:sp>
      <p:sp>
        <p:nvSpPr>
          <p:cNvPr id="3" name="文本框 2"/>
          <p:cNvSpPr txBox="1"/>
          <p:nvPr/>
        </p:nvSpPr>
        <p:spPr>
          <a:xfrm>
            <a:off x="1136073" y="3362037"/>
            <a:ext cx="696568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err="1">
                <a:solidFill>
                  <a:srgbClr val="FF0000"/>
                </a:solidFill>
              </a:rPr>
              <a:t>Traceback</a:t>
            </a:r>
            <a:r>
              <a:rPr lang="en-US" altLang="zh-CN" sz="2000" dirty="0">
                <a:solidFill>
                  <a:srgbClr val="FF0000"/>
                </a:solidFill>
              </a:rPr>
              <a:t> (most recent call last):</a:t>
            </a:r>
            <a:br>
              <a:rPr lang="en-US" altLang="zh-CN" sz="2000" dirty="0">
                <a:solidFill>
                  <a:srgbClr val="FF0000"/>
                </a:solidFill>
              </a:rPr>
            </a:br>
            <a:r>
              <a:rPr lang="en-US" altLang="zh-CN" sz="2000" dirty="0">
                <a:solidFill>
                  <a:srgbClr val="FF0000"/>
                </a:solidFill>
              </a:rPr>
              <a:t>File "&lt;pyshell#75&gt;", line 1, in -</a:t>
            </a:r>
            <a:r>
              <a:rPr lang="en-US" altLang="zh-CN" sz="2000" dirty="0" err="1">
                <a:solidFill>
                  <a:srgbClr val="FF0000"/>
                </a:solidFill>
              </a:rPr>
              <a:t>topleveltu</a:t>
            </a:r>
            <a:r>
              <a:rPr lang="en-US" altLang="zh-CN" sz="2000" dirty="0">
                <a:solidFill>
                  <a:srgbClr val="FF0000"/>
                </a:solidFill>
              </a:rPr>
              <a:t>[2] = 3.14</a:t>
            </a:r>
            <a:br>
              <a:rPr lang="en-US" altLang="zh-CN" sz="2000" dirty="0">
                <a:solidFill>
                  <a:srgbClr val="FF0000"/>
                </a:solidFill>
              </a:rPr>
            </a:br>
            <a:r>
              <a:rPr lang="en-US" altLang="zh-CN" sz="2000" dirty="0" err="1">
                <a:solidFill>
                  <a:srgbClr val="FF0000"/>
                </a:solidFill>
              </a:rPr>
              <a:t>TypeError</a:t>
            </a:r>
            <a:r>
              <a:rPr lang="en-US" altLang="zh-CN" sz="2000" dirty="0">
                <a:solidFill>
                  <a:srgbClr val="FF0000"/>
                </a:solidFill>
              </a:rPr>
              <a:t>: object doesn't support item assignment </a:t>
            </a:r>
            <a:br>
              <a:rPr lang="en-US" altLang="zh-CN" sz="2000" dirty="0">
                <a:solidFill>
                  <a:srgbClr val="FF0000"/>
                </a:solidFill>
              </a:rPr>
            </a:br>
            <a:endParaRPr lang="zh-CN" altLang="en-US" sz="2000" dirty="0">
              <a:solidFill>
                <a:srgbClr val="FF0000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161836" y="5005988"/>
            <a:ext cx="411728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200" dirty="0"/>
              <a:t>You can’t change a tuple </a:t>
            </a:r>
            <a:endParaRPr lang="zh-CN" altLang="en-US" sz="2200" dirty="0"/>
          </a:p>
        </p:txBody>
      </p:sp>
      <p:sp>
        <p:nvSpPr>
          <p:cNvPr id="7" name="文本框 6"/>
          <p:cNvSpPr txBox="1"/>
          <p:nvPr/>
        </p:nvSpPr>
        <p:spPr>
          <a:xfrm>
            <a:off x="1161836" y="5638679"/>
            <a:ext cx="974176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200" b="1" i="1" dirty="0">
                <a:solidFill>
                  <a:srgbClr val="1603A1"/>
                </a:solidFill>
              </a:rPr>
              <a:t>The immutability of tuples means they’re faster than </a:t>
            </a:r>
            <a:r>
              <a:rPr lang="en-US" altLang="zh-CN" sz="2200" b="1" i="1" dirty="0" smtClean="0">
                <a:solidFill>
                  <a:srgbClr val="1603A1"/>
                </a:solidFill>
              </a:rPr>
              <a:t>lists</a:t>
            </a:r>
            <a:r>
              <a:rPr lang="en-US" altLang="zh-CN" sz="2200" dirty="0" smtClean="0">
                <a:solidFill>
                  <a:srgbClr val="1603A1"/>
                </a:solidFill>
              </a:rPr>
              <a:t> </a:t>
            </a:r>
            <a:br>
              <a:rPr lang="en-US" altLang="zh-CN" sz="2200" dirty="0" smtClean="0">
                <a:solidFill>
                  <a:srgbClr val="1603A1"/>
                </a:solidFill>
              </a:rPr>
            </a:br>
            <a:endParaRPr lang="zh-CN" altLang="en-US" sz="2200" dirty="0">
              <a:solidFill>
                <a:srgbClr val="1603A1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95325" y="287665"/>
            <a:ext cx="303616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latin typeface="微软雅黑" panose="020B0503020204020204" pitchFamily="34" charset="-122"/>
              </a:rPr>
              <a:t>Mutability: Tuples VS Lists</a:t>
            </a:r>
            <a:endParaRPr lang="zh-CN" altLang="en-US" sz="2800" b="1" dirty="0">
              <a:latin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75855" y="1403942"/>
            <a:ext cx="37114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>
                <a:solidFill>
                  <a:srgbClr val="FF0000"/>
                </a:solidFill>
              </a:rPr>
              <a:t>Tuples: Immutable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6882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695324" y="287665"/>
            <a:ext cx="55022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latin typeface="微软雅黑" panose="020B0503020204020204" pitchFamily="34" charset="-122"/>
              </a:rPr>
              <a:t>Operations on Lists only</a:t>
            </a:r>
            <a:endParaRPr lang="zh-CN" altLang="en-US" sz="2800" b="1" dirty="0">
              <a:latin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10801349" y="6409373"/>
            <a:ext cx="1390651" cy="365125"/>
          </a:xfrm>
        </p:spPr>
        <p:txBody>
          <a:bodyPr/>
          <a:lstStyle/>
          <a:p>
            <a:fld id="{51D91E7F-84B6-4064-9D4E-CC7D244BCA04}" type="slidenum">
              <a:rPr lang="zh-CN" altLang="en-US" smtClean="0"/>
              <a:pPr/>
              <a:t>25</a:t>
            </a:fld>
            <a:endParaRPr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775855" y="1671782"/>
            <a:ext cx="380104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altLang="zh-CN" sz="2200" dirty="0"/>
              <a:t>&gt;&gt;&gt; li = [1, 11, 3, 4, 5] </a:t>
            </a:r>
            <a:endParaRPr lang="zh-CN" altLang="en-US" sz="2200" dirty="0"/>
          </a:p>
        </p:txBody>
      </p:sp>
      <p:sp>
        <p:nvSpPr>
          <p:cNvPr id="3" name="文本框 2"/>
          <p:cNvSpPr txBox="1"/>
          <p:nvPr/>
        </p:nvSpPr>
        <p:spPr>
          <a:xfrm>
            <a:off x="775855" y="2789382"/>
            <a:ext cx="672010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200" dirty="0"/>
              <a:t>&gt;&gt;&gt; </a:t>
            </a:r>
            <a:r>
              <a:rPr lang="en-US" altLang="zh-CN" sz="2200" dirty="0" err="1"/>
              <a:t>li.append</a:t>
            </a:r>
            <a:r>
              <a:rPr lang="en-US" altLang="zh-CN" sz="2200" dirty="0"/>
              <a:t>(‘a’) # Note the </a:t>
            </a:r>
            <a:r>
              <a:rPr lang="en-US" altLang="zh-CN" sz="2200" i="1" dirty="0"/>
              <a:t>method </a:t>
            </a:r>
            <a:r>
              <a:rPr lang="en-US" altLang="zh-CN" sz="2200" dirty="0"/>
              <a:t>syntax</a:t>
            </a:r>
            <a:br>
              <a:rPr lang="en-US" altLang="zh-CN" sz="2200" dirty="0"/>
            </a:br>
            <a:r>
              <a:rPr lang="en-US" altLang="zh-CN" sz="2200" dirty="0"/>
              <a:t>&gt;&gt;&gt; li </a:t>
            </a:r>
            <a:endParaRPr lang="zh-CN" altLang="en-US" sz="2200" dirty="0"/>
          </a:p>
        </p:txBody>
      </p:sp>
      <p:sp>
        <p:nvSpPr>
          <p:cNvPr id="6" name="文本框 5"/>
          <p:cNvSpPr txBox="1"/>
          <p:nvPr/>
        </p:nvSpPr>
        <p:spPr>
          <a:xfrm>
            <a:off x="877455" y="3558823"/>
            <a:ext cx="294824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200">
                <a:solidFill>
                  <a:srgbClr val="1603A1"/>
                </a:solidFill>
              </a:rPr>
              <a:t>[1, 11, 3, 4, 5, ‘a’] </a:t>
            </a:r>
            <a:endParaRPr lang="zh-CN" altLang="en-US" sz="2200" dirty="0">
              <a:solidFill>
                <a:srgbClr val="1603A1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75855" y="4374430"/>
            <a:ext cx="290015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200" dirty="0"/>
              <a:t>&gt;&gt;&gt; </a:t>
            </a:r>
            <a:r>
              <a:rPr lang="en-US" altLang="zh-CN" sz="2200" dirty="0" err="1"/>
              <a:t>li.insert</a:t>
            </a:r>
            <a:r>
              <a:rPr lang="en-US" altLang="zh-CN" sz="2200" dirty="0"/>
              <a:t>(2, ‘</a:t>
            </a:r>
            <a:r>
              <a:rPr lang="en-US" altLang="zh-CN" sz="2200" dirty="0" err="1"/>
              <a:t>i</a:t>
            </a:r>
            <a:r>
              <a:rPr lang="en-US" altLang="zh-CN" sz="2200" dirty="0"/>
              <a:t>’)</a:t>
            </a:r>
            <a:br>
              <a:rPr lang="en-US" altLang="zh-CN" sz="2200" dirty="0"/>
            </a:br>
            <a:r>
              <a:rPr lang="en-US" altLang="zh-CN" sz="2200" dirty="0"/>
              <a:t>&gt;&gt;&gt;li </a:t>
            </a:r>
            <a:endParaRPr lang="zh-CN" altLang="en-US" sz="2200" dirty="0"/>
          </a:p>
        </p:txBody>
      </p:sp>
      <p:sp>
        <p:nvSpPr>
          <p:cNvPr id="9" name="文本框 8"/>
          <p:cNvSpPr txBox="1"/>
          <p:nvPr/>
        </p:nvSpPr>
        <p:spPr>
          <a:xfrm>
            <a:off x="877455" y="5313147"/>
            <a:ext cx="334893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altLang="zh-CN" sz="2200" dirty="0">
                <a:solidFill>
                  <a:srgbClr val="1603A1"/>
                </a:solidFill>
              </a:rPr>
              <a:t>[1, 11, ‘i’, 3, 4, 5, ‘a’ </a:t>
            </a:r>
            <a:r>
              <a:rPr lang="pt-BR" altLang="zh-CN" sz="2200" dirty="0" smtClean="0">
                <a:solidFill>
                  <a:srgbClr val="1603A1"/>
                </a:solidFill>
              </a:rPr>
              <a:t>]</a:t>
            </a:r>
            <a:endParaRPr lang="zh-CN" altLang="en-US" sz="2200" dirty="0">
              <a:solidFill>
                <a:srgbClr val="1603A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6902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695325" y="287665"/>
            <a:ext cx="73126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latin typeface="微软雅黑" panose="020B0503020204020204" pitchFamily="34" charset="-122"/>
              </a:rPr>
              <a:t>The </a:t>
            </a:r>
            <a:r>
              <a:rPr lang="en-US" altLang="zh-CN" sz="2800" b="1" i="1" dirty="0" smtClean="0">
                <a:solidFill>
                  <a:srgbClr val="1603A1"/>
                </a:solidFill>
                <a:latin typeface="微软雅黑" panose="020B0503020204020204" pitchFamily="34" charset="-122"/>
              </a:rPr>
              <a:t>extend</a:t>
            </a:r>
            <a:r>
              <a:rPr lang="en-US" altLang="zh-CN" sz="2800" b="1" dirty="0" smtClean="0">
                <a:latin typeface="微软雅黑" panose="020B0503020204020204" pitchFamily="34" charset="-122"/>
              </a:rPr>
              <a:t> method vs the + operator</a:t>
            </a:r>
            <a:endParaRPr lang="zh-CN" altLang="en-US" sz="2800" b="1" dirty="0">
              <a:latin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10801349" y="6409373"/>
            <a:ext cx="1390651" cy="365125"/>
          </a:xfrm>
        </p:spPr>
        <p:txBody>
          <a:bodyPr/>
          <a:lstStyle/>
          <a:p>
            <a:fld id="{51D91E7F-84B6-4064-9D4E-CC7D244BCA04}" type="slidenum">
              <a:rPr lang="zh-CN" altLang="en-US" smtClean="0"/>
              <a:pPr/>
              <a:t>26</a:t>
            </a:fld>
            <a:endParaRPr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695325" y="1283855"/>
            <a:ext cx="89017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i="1" dirty="0">
                <a:solidFill>
                  <a:srgbClr val="1603A1"/>
                </a:solidFill>
              </a:rPr>
              <a:t>+ </a:t>
            </a:r>
            <a:r>
              <a:rPr lang="en-US" altLang="zh-CN" sz="2400" dirty="0"/>
              <a:t>creates a fresh list (with a new memory reference) </a:t>
            </a:r>
            <a:endParaRPr lang="en-US" altLang="zh-CN" sz="2400" dirty="0" smtClean="0"/>
          </a:p>
        </p:txBody>
      </p:sp>
      <p:sp>
        <p:nvSpPr>
          <p:cNvPr id="3" name="文本框 2"/>
          <p:cNvSpPr txBox="1"/>
          <p:nvPr/>
        </p:nvSpPr>
        <p:spPr>
          <a:xfrm>
            <a:off x="695325" y="2133600"/>
            <a:ext cx="54435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i="1" dirty="0" smtClean="0">
                <a:solidFill>
                  <a:srgbClr val="1603A1"/>
                </a:solidFill>
              </a:rPr>
              <a:t>extend</a:t>
            </a:r>
            <a:r>
              <a:rPr lang="en-US" altLang="zh-CN" sz="2400" i="1" dirty="0" smtClean="0"/>
              <a:t> </a:t>
            </a:r>
            <a:r>
              <a:rPr lang="en-US" altLang="zh-CN" sz="2400" dirty="0" smtClean="0"/>
              <a:t>operates </a:t>
            </a:r>
            <a:r>
              <a:rPr lang="en-US" altLang="zh-CN" sz="2400" dirty="0"/>
              <a:t>on </a:t>
            </a:r>
            <a:r>
              <a:rPr lang="en-US" altLang="zh-CN" sz="2400" dirty="0" smtClean="0"/>
              <a:t>list </a:t>
            </a:r>
            <a:r>
              <a:rPr lang="en-US" altLang="zh-CN" sz="2400" dirty="0"/>
              <a:t>in </a:t>
            </a:r>
            <a:r>
              <a:rPr lang="en-US" altLang="zh-CN" sz="2400" dirty="0" smtClean="0"/>
              <a:t>place</a:t>
            </a:r>
            <a:endParaRPr lang="zh-CN" altLang="en-US" sz="2400" dirty="0"/>
          </a:p>
        </p:txBody>
      </p:sp>
      <p:sp>
        <p:nvSpPr>
          <p:cNvPr id="5" name="文本框 4"/>
          <p:cNvSpPr txBox="1"/>
          <p:nvPr/>
        </p:nvSpPr>
        <p:spPr>
          <a:xfrm>
            <a:off x="695325" y="3083552"/>
            <a:ext cx="365677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200" dirty="0"/>
              <a:t>&gt;&gt;&gt; </a:t>
            </a:r>
            <a:r>
              <a:rPr lang="en-US" altLang="zh-CN" sz="2200" dirty="0" err="1"/>
              <a:t>li.extend</a:t>
            </a:r>
            <a:r>
              <a:rPr lang="en-US" altLang="zh-CN" sz="2200" dirty="0"/>
              <a:t>([9, 8, 7])</a:t>
            </a:r>
            <a:br>
              <a:rPr lang="en-US" altLang="zh-CN" sz="2200" dirty="0"/>
            </a:br>
            <a:r>
              <a:rPr lang="en-US" altLang="zh-CN" sz="2200" dirty="0"/>
              <a:t>&gt;&gt;&gt;li </a:t>
            </a:r>
            <a:br>
              <a:rPr lang="en-US" altLang="zh-CN" sz="2200" dirty="0"/>
            </a:br>
            <a:endParaRPr lang="zh-CN" altLang="en-US" sz="2200" dirty="0"/>
          </a:p>
        </p:txBody>
      </p:sp>
      <p:sp>
        <p:nvSpPr>
          <p:cNvPr id="6" name="文本框 5"/>
          <p:cNvSpPr txBox="1"/>
          <p:nvPr/>
        </p:nvSpPr>
        <p:spPr>
          <a:xfrm>
            <a:off x="695325" y="5052291"/>
            <a:ext cx="42723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altLang="zh-CN" sz="2200" dirty="0"/>
              <a:t>&gt;&gt;&gt; li.append([10, 11, 12])</a:t>
            </a:r>
            <a:br>
              <a:rPr lang="it-IT" altLang="zh-CN" sz="2200" dirty="0"/>
            </a:br>
            <a:r>
              <a:rPr lang="it-IT" altLang="zh-CN" sz="2200" dirty="0"/>
              <a:t>&gt;&gt;&gt; li </a:t>
            </a:r>
            <a:endParaRPr lang="zh-CN" altLang="en-US" sz="2200" dirty="0"/>
          </a:p>
        </p:txBody>
      </p:sp>
      <p:sp>
        <p:nvSpPr>
          <p:cNvPr id="7" name="文本框 6"/>
          <p:cNvSpPr txBox="1"/>
          <p:nvPr/>
        </p:nvSpPr>
        <p:spPr>
          <a:xfrm>
            <a:off x="872424" y="3803760"/>
            <a:ext cx="409522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100" dirty="0">
                <a:solidFill>
                  <a:srgbClr val="1603A1"/>
                </a:solidFill>
              </a:rPr>
              <a:t>[1, 2, ‘</a:t>
            </a:r>
            <a:r>
              <a:rPr lang="en-US" altLang="zh-CN" sz="2100" dirty="0" err="1">
                <a:solidFill>
                  <a:srgbClr val="1603A1"/>
                </a:solidFill>
              </a:rPr>
              <a:t>i</a:t>
            </a:r>
            <a:r>
              <a:rPr lang="en-US" altLang="zh-CN" sz="2100" dirty="0">
                <a:solidFill>
                  <a:srgbClr val="1603A1"/>
                </a:solidFill>
              </a:rPr>
              <a:t>’, 3, 4, 5, ‘a’, 9, 8, 7] </a:t>
            </a:r>
            <a:endParaRPr lang="zh-CN" altLang="en-US" sz="2100" dirty="0">
              <a:solidFill>
                <a:srgbClr val="1603A1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72424" y="5993875"/>
            <a:ext cx="5945089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100" dirty="0">
                <a:solidFill>
                  <a:srgbClr val="1603A1"/>
                </a:solidFill>
              </a:rPr>
              <a:t>[1, 2, ‘</a:t>
            </a:r>
            <a:r>
              <a:rPr lang="en-US" altLang="zh-CN" sz="2100" dirty="0" err="1">
                <a:solidFill>
                  <a:srgbClr val="1603A1"/>
                </a:solidFill>
              </a:rPr>
              <a:t>i</a:t>
            </a:r>
            <a:r>
              <a:rPr lang="en-US" altLang="zh-CN" sz="2100" dirty="0">
                <a:solidFill>
                  <a:srgbClr val="1603A1"/>
                </a:solidFill>
              </a:rPr>
              <a:t>’, 3, 4, 5, ‘a’, 9, 8, 7, [10, 11, 12]] </a:t>
            </a:r>
            <a:endParaRPr lang="zh-CN" altLang="en-US" sz="2100" dirty="0">
              <a:solidFill>
                <a:srgbClr val="1603A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2478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10801349" y="6409373"/>
            <a:ext cx="1390651" cy="365125"/>
          </a:xfrm>
        </p:spPr>
        <p:txBody>
          <a:bodyPr/>
          <a:lstStyle/>
          <a:p>
            <a:fld id="{51D91E7F-84B6-4064-9D4E-CC7D244BCA04}" type="slidenum">
              <a:rPr lang="zh-CN" altLang="en-US" smtClean="0"/>
              <a:pPr/>
              <a:t>27</a:t>
            </a:fld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695324" y="287665"/>
            <a:ext cx="55022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latin typeface="微软雅黑" panose="020B0503020204020204" pitchFamily="34" charset="-122"/>
              </a:rPr>
              <a:t>Operations on Lists only</a:t>
            </a:r>
            <a:endParaRPr lang="zh-CN" altLang="en-US" sz="2800" b="1" dirty="0">
              <a:latin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68218" y="1551709"/>
            <a:ext cx="370787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altLang="zh-CN" sz="2200" dirty="0"/>
              <a:t>&gt;&gt;&gt; li = [‘a’, ‘b’, ‘c’, ‘b’] </a:t>
            </a:r>
            <a:endParaRPr lang="zh-CN" altLang="en-US" sz="2200" dirty="0"/>
          </a:p>
        </p:txBody>
      </p:sp>
      <p:sp>
        <p:nvSpPr>
          <p:cNvPr id="3" name="文本框 2"/>
          <p:cNvSpPr txBox="1"/>
          <p:nvPr/>
        </p:nvSpPr>
        <p:spPr>
          <a:xfrm>
            <a:off x="868218" y="2392218"/>
            <a:ext cx="644920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200" dirty="0"/>
              <a:t>&gt;&gt;&gt; </a:t>
            </a:r>
            <a:r>
              <a:rPr lang="en-US" altLang="zh-CN" sz="2200" dirty="0" err="1"/>
              <a:t>li.index</a:t>
            </a:r>
            <a:r>
              <a:rPr lang="en-US" altLang="zh-CN" sz="2200" dirty="0"/>
              <a:t>(‘b’) # index of first </a:t>
            </a:r>
            <a:r>
              <a:rPr lang="en-US" altLang="zh-CN" sz="2200" dirty="0" smtClean="0"/>
              <a:t>occurrence</a:t>
            </a:r>
            <a:endParaRPr lang="zh-CN" altLang="en-US" sz="2200" dirty="0"/>
          </a:p>
        </p:txBody>
      </p:sp>
      <p:sp>
        <p:nvSpPr>
          <p:cNvPr id="6" name="文本框 5"/>
          <p:cNvSpPr txBox="1"/>
          <p:nvPr/>
        </p:nvSpPr>
        <p:spPr>
          <a:xfrm>
            <a:off x="868218" y="3698204"/>
            <a:ext cx="629050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200" dirty="0"/>
              <a:t>&gt;&gt;&gt; </a:t>
            </a:r>
            <a:r>
              <a:rPr lang="en-US" altLang="zh-CN" sz="2200" dirty="0" err="1"/>
              <a:t>li.count</a:t>
            </a:r>
            <a:r>
              <a:rPr lang="en-US" altLang="zh-CN" sz="2200" dirty="0"/>
              <a:t>(‘b’) # number of </a:t>
            </a:r>
            <a:r>
              <a:rPr lang="en-US" altLang="zh-CN" sz="2200" dirty="0" smtClean="0"/>
              <a:t>occurrences</a:t>
            </a:r>
            <a:endParaRPr lang="zh-CN" altLang="en-US" sz="2200" dirty="0"/>
          </a:p>
        </p:txBody>
      </p:sp>
      <p:sp>
        <p:nvSpPr>
          <p:cNvPr id="7" name="文本框 6"/>
          <p:cNvSpPr txBox="1"/>
          <p:nvPr/>
        </p:nvSpPr>
        <p:spPr>
          <a:xfrm>
            <a:off x="868218" y="4960031"/>
            <a:ext cx="677512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200" dirty="0"/>
              <a:t>&gt;&gt;&gt; </a:t>
            </a:r>
            <a:r>
              <a:rPr lang="en-US" altLang="zh-CN" sz="2200" dirty="0" err="1"/>
              <a:t>li.remove</a:t>
            </a:r>
            <a:r>
              <a:rPr lang="en-US" altLang="zh-CN" sz="2200" dirty="0"/>
              <a:t>(‘b’) # remove first occurrence </a:t>
            </a:r>
            <a:endParaRPr lang="en-US" altLang="zh-CN" sz="2200" dirty="0" smtClean="0"/>
          </a:p>
          <a:p>
            <a:r>
              <a:rPr lang="en-US" altLang="zh-CN" sz="2200" dirty="0"/>
              <a:t>&gt;&gt;&gt; li </a:t>
            </a:r>
            <a:endParaRPr lang="zh-CN" altLang="en-US" sz="2200" dirty="0"/>
          </a:p>
        </p:txBody>
      </p:sp>
      <p:sp>
        <p:nvSpPr>
          <p:cNvPr id="8" name="文本框 7"/>
          <p:cNvSpPr txBox="1"/>
          <p:nvPr/>
        </p:nvSpPr>
        <p:spPr>
          <a:xfrm>
            <a:off x="1681018" y="2961605"/>
            <a:ext cx="332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1603A1"/>
                </a:solidFill>
              </a:rPr>
              <a:t>1</a:t>
            </a:r>
            <a:endParaRPr lang="zh-CN" altLang="en-US" dirty="0">
              <a:solidFill>
                <a:srgbClr val="1603A1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690254" y="4223431"/>
            <a:ext cx="332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1603A1"/>
                </a:solidFill>
              </a:rPr>
              <a:t>2</a:t>
            </a:r>
            <a:endParaRPr lang="zh-CN" altLang="en-US" dirty="0">
              <a:solidFill>
                <a:srgbClr val="1603A1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376218" y="5788463"/>
            <a:ext cx="175644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100" dirty="0">
                <a:solidFill>
                  <a:srgbClr val="1603A1"/>
                </a:solidFill>
              </a:rPr>
              <a:t>[‘a’, ‘c’, ‘b’] </a:t>
            </a:r>
            <a:endParaRPr lang="zh-CN" altLang="en-US" sz="2100" dirty="0">
              <a:solidFill>
                <a:srgbClr val="1603A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5737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10801349" y="6409373"/>
            <a:ext cx="1390651" cy="365125"/>
          </a:xfrm>
        </p:spPr>
        <p:txBody>
          <a:bodyPr/>
          <a:lstStyle/>
          <a:p>
            <a:fld id="{51D91E7F-84B6-4064-9D4E-CC7D244BCA04}" type="slidenum">
              <a:rPr lang="zh-CN" altLang="en-US" smtClean="0"/>
              <a:pPr/>
              <a:t>28</a:t>
            </a:fld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695324" y="287665"/>
            <a:ext cx="55022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latin typeface="微软雅黑" panose="020B0503020204020204" pitchFamily="34" charset="-122"/>
              </a:rPr>
              <a:t>Operations on Lists only</a:t>
            </a:r>
            <a:endParaRPr lang="zh-CN" altLang="en-US" sz="2800" b="1" dirty="0">
              <a:latin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237673" y="1385455"/>
            <a:ext cx="323999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altLang="zh-CN" sz="2200" dirty="0"/>
              <a:t>&gt;&gt;&gt; li = [5, 2, 6, 8] </a:t>
            </a:r>
            <a:endParaRPr lang="zh-CN" altLang="en-US" sz="2200" dirty="0"/>
          </a:p>
        </p:txBody>
      </p:sp>
      <p:sp>
        <p:nvSpPr>
          <p:cNvPr id="3" name="文本框 2"/>
          <p:cNvSpPr txBox="1"/>
          <p:nvPr/>
        </p:nvSpPr>
        <p:spPr>
          <a:xfrm>
            <a:off x="1237673" y="2329357"/>
            <a:ext cx="665259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200" dirty="0"/>
              <a:t>&gt;&gt;&gt; </a:t>
            </a:r>
            <a:r>
              <a:rPr lang="en-US" altLang="zh-CN" sz="2200" dirty="0" err="1"/>
              <a:t>li.reverse</a:t>
            </a:r>
            <a:r>
              <a:rPr lang="en-US" altLang="zh-CN" sz="2200" dirty="0"/>
              <a:t>() # reverse the list </a:t>
            </a:r>
            <a:r>
              <a:rPr lang="en-US" altLang="zh-CN" sz="2200" i="1" dirty="0"/>
              <a:t>*in place*</a:t>
            </a:r>
            <a:br>
              <a:rPr lang="en-US" altLang="zh-CN" sz="2200" i="1" dirty="0"/>
            </a:br>
            <a:r>
              <a:rPr lang="en-US" altLang="zh-CN" sz="2200" dirty="0"/>
              <a:t>&gt;&gt;&gt; li </a:t>
            </a:r>
            <a:endParaRPr lang="zh-CN" altLang="en-US" sz="2200" dirty="0"/>
          </a:p>
        </p:txBody>
      </p:sp>
      <p:sp>
        <p:nvSpPr>
          <p:cNvPr id="6" name="文本框 5"/>
          <p:cNvSpPr txBox="1"/>
          <p:nvPr/>
        </p:nvSpPr>
        <p:spPr>
          <a:xfrm>
            <a:off x="1237673" y="3929842"/>
            <a:ext cx="5072607" cy="20928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200" dirty="0" smtClean="0"/>
              <a:t>&gt;&gt;&gt; </a:t>
            </a:r>
            <a:r>
              <a:rPr lang="en-US" altLang="zh-CN" sz="2200" dirty="0"/>
              <a:t>x = [4</a:t>
            </a:r>
            <a:r>
              <a:rPr lang="en-US" altLang="zh-CN" sz="2200" dirty="0" smtClean="0"/>
              <a:t>, 6, 2, 1, 7, 9</a:t>
            </a:r>
            <a:r>
              <a:rPr lang="en-US" altLang="zh-CN" sz="2200" dirty="0"/>
              <a:t>]</a:t>
            </a:r>
          </a:p>
          <a:p>
            <a:r>
              <a:rPr lang="en-US" altLang="zh-CN" sz="2200" dirty="0"/>
              <a:t>&gt;&gt;&gt; y = sorted(x)</a:t>
            </a:r>
          </a:p>
          <a:p>
            <a:r>
              <a:rPr lang="en-US" altLang="zh-CN" sz="2100" dirty="0">
                <a:solidFill>
                  <a:srgbClr val="1603A1"/>
                </a:solidFill>
              </a:rPr>
              <a:t>[1, 2, 4, 6, 7, 9]</a:t>
            </a:r>
          </a:p>
          <a:p>
            <a:endParaRPr lang="en-US" altLang="zh-CN" sz="2200" dirty="0">
              <a:solidFill>
                <a:srgbClr val="0053A3"/>
              </a:solidFill>
            </a:endParaRPr>
          </a:p>
          <a:p>
            <a:r>
              <a:rPr lang="en-US" altLang="zh-CN" sz="2200" dirty="0"/>
              <a:t>&gt;&gt;&gt; y1 = sorted(</a:t>
            </a:r>
            <a:r>
              <a:rPr lang="en-US" altLang="zh-CN" sz="2200" dirty="0" err="1"/>
              <a:t>x,reverse</a:t>
            </a:r>
            <a:r>
              <a:rPr lang="en-US" altLang="zh-CN" sz="2200" dirty="0"/>
              <a:t>=True)</a:t>
            </a:r>
          </a:p>
          <a:p>
            <a:r>
              <a:rPr lang="en-US" altLang="zh-CN" sz="2100" dirty="0">
                <a:solidFill>
                  <a:srgbClr val="1603A1"/>
                </a:solidFill>
              </a:rPr>
              <a:t>[9, 7, 6, 4, 2, 1</a:t>
            </a:r>
            <a:r>
              <a:rPr lang="en-US" altLang="zh-CN" sz="2100" dirty="0" smtClean="0">
                <a:solidFill>
                  <a:srgbClr val="1603A1"/>
                </a:solidFill>
              </a:rPr>
              <a:t>]</a:t>
            </a:r>
            <a:endParaRPr lang="en-US" altLang="zh-CN" sz="2100" dirty="0">
              <a:solidFill>
                <a:srgbClr val="1603A1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616364" y="3084844"/>
            <a:ext cx="1786066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100" dirty="0">
                <a:solidFill>
                  <a:srgbClr val="1603A1"/>
                </a:solidFill>
              </a:rPr>
              <a:t>[8, 6, 2, 5]</a:t>
            </a:r>
            <a:r>
              <a:rPr lang="zh-CN" altLang="en-US" sz="2100" dirty="0">
                <a:solidFill>
                  <a:srgbClr val="1603A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97258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695325" y="287665"/>
            <a:ext cx="30454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latin typeface="微软雅黑" panose="020B0503020204020204" pitchFamily="34" charset="-122"/>
              </a:rPr>
              <a:t>Tuples vs Lists</a:t>
            </a:r>
            <a:endParaRPr lang="zh-CN" altLang="en-US" sz="2800" b="1" dirty="0">
              <a:latin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10801349" y="6409373"/>
            <a:ext cx="1390651" cy="365125"/>
          </a:xfrm>
        </p:spPr>
        <p:txBody>
          <a:bodyPr/>
          <a:lstStyle/>
          <a:p>
            <a:fld id="{51D91E7F-84B6-4064-9D4E-CC7D244BCA04}" type="slidenum">
              <a:rPr lang="zh-CN" altLang="en-US" smtClean="0"/>
              <a:pPr/>
              <a:t>29</a:t>
            </a:fld>
            <a:endParaRPr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785091" y="1293091"/>
            <a:ext cx="1110663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b="1" dirty="0"/>
              <a:t>Lists slower but more powerful than </a:t>
            </a:r>
            <a:r>
              <a:rPr lang="en-US" altLang="zh-CN" sz="2400" b="1" dirty="0" smtClean="0"/>
              <a:t>tuples</a:t>
            </a:r>
            <a:endParaRPr lang="en-US" altLang="zh-CN" sz="2400" b="1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400" dirty="0" smtClean="0"/>
              <a:t>Lists </a:t>
            </a:r>
            <a:r>
              <a:rPr lang="en-US" altLang="zh-CN" sz="2400" dirty="0"/>
              <a:t>can be modified, and they have lots of handy operations we</a:t>
            </a:r>
            <a:br>
              <a:rPr lang="en-US" altLang="zh-CN" sz="2400" dirty="0"/>
            </a:br>
            <a:r>
              <a:rPr lang="en-US" altLang="zh-CN" sz="2400" dirty="0"/>
              <a:t>can perform on </a:t>
            </a:r>
            <a:r>
              <a:rPr lang="en-US" altLang="zh-CN" sz="2400" dirty="0" smtClean="0"/>
              <a:t>them.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400" dirty="0"/>
              <a:t>T</a:t>
            </a:r>
            <a:r>
              <a:rPr lang="en-US" altLang="zh-CN" sz="2400" dirty="0" smtClean="0"/>
              <a:t>uples </a:t>
            </a:r>
            <a:r>
              <a:rPr lang="en-US" altLang="zh-CN" sz="2400" dirty="0"/>
              <a:t>are immutable and have fewer features </a:t>
            </a:r>
          </a:p>
          <a:p>
            <a:endParaRPr lang="zh-CN" altLang="en-US" sz="2400" dirty="0"/>
          </a:p>
        </p:txBody>
      </p:sp>
      <p:sp>
        <p:nvSpPr>
          <p:cNvPr id="3" name="文本框 2"/>
          <p:cNvSpPr txBox="1"/>
          <p:nvPr/>
        </p:nvSpPr>
        <p:spPr>
          <a:xfrm>
            <a:off x="1006764" y="3823855"/>
            <a:ext cx="9893734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/>
              <a:t>To convert between tuples and lists use the list() and tuple()</a:t>
            </a:r>
            <a:br>
              <a:rPr lang="en-US" altLang="zh-CN" sz="2400" dirty="0"/>
            </a:br>
            <a:r>
              <a:rPr lang="en-US" altLang="zh-CN" sz="2400" dirty="0"/>
              <a:t>functions:</a:t>
            </a:r>
            <a:br>
              <a:rPr lang="en-US" altLang="zh-CN" sz="2400" dirty="0"/>
            </a:br>
            <a:r>
              <a:rPr lang="en-US" altLang="zh-CN" sz="2400" dirty="0" smtClean="0">
                <a:solidFill>
                  <a:srgbClr val="1603A1"/>
                </a:solidFill>
              </a:rPr>
              <a:t>  li </a:t>
            </a:r>
            <a:r>
              <a:rPr lang="en-US" altLang="zh-CN" sz="2400" dirty="0">
                <a:solidFill>
                  <a:srgbClr val="1603A1"/>
                </a:solidFill>
              </a:rPr>
              <a:t>= list(</a:t>
            </a:r>
            <a:r>
              <a:rPr lang="en-US" altLang="zh-CN" sz="2400" dirty="0" err="1">
                <a:solidFill>
                  <a:srgbClr val="1603A1"/>
                </a:solidFill>
              </a:rPr>
              <a:t>tu</a:t>
            </a:r>
            <a:r>
              <a:rPr lang="en-US" altLang="zh-CN" sz="2400" dirty="0">
                <a:solidFill>
                  <a:srgbClr val="1603A1"/>
                </a:solidFill>
              </a:rPr>
              <a:t>)</a:t>
            </a:r>
            <a:br>
              <a:rPr lang="en-US" altLang="zh-CN" sz="2400" dirty="0">
                <a:solidFill>
                  <a:srgbClr val="1603A1"/>
                </a:solidFill>
              </a:rPr>
            </a:br>
            <a:r>
              <a:rPr lang="en-US" altLang="zh-CN" sz="2400" dirty="0" smtClean="0">
                <a:solidFill>
                  <a:srgbClr val="1603A1"/>
                </a:solidFill>
              </a:rPr>
              <a:t>  </a:t>
            </a:r>
            <a:r>
              <a:rPr lang="en-US" altLang="zh-CN" sz="2400" dirty="0" err="1" smtClean="0">
                <a:solidFill>
                  <a:srgbClr val="1603A1"/>
                </a:solidFill>
              </a:rPr>
              <a:t>tu</a:t>
            </a:r>
            <a:r>
              <a:rPr lang="en-US" altLang="zh-CN" sz="2400" dirty="0" smtClean="0">
                <a:solidFill>
                  <a:srgbClr val="1603A1"/>
                </a:solidFill>
              </a:rPr>
              <a:t> </a:t>
            </a:r>
            <a:r>
              <a:rPr lang="en-US" altLang="zh-CN" sz="2400" dirty="0">
                <a:solidFill>
                  <a:srgbClr val="1603A1"/>
                </a:solidFill>
              </a:rPr>
              <a:t>= tuple(li) </a:t>
            </a:r>
            <a:r>
              <a:rPr lang="en-US" altLang="zh-CN" sz="2400" dirty="0"/>
              <a:t/>
            </a:r>
            <a:br>
              <a:rPr lang="en-US" altLang="zh-CN" sz="2400" dirty="0"/>
            </a:b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563310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695324" y="287665"/>
            <a:ext cx="44400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latin typeface="微软雅黑" panose="020B0503020204020204" pitchFamily="34" charset="-122"/>
              </a:rPr>
              <a:t>Python 2.7 or 3.x?</a:t>
            </a:r>
            <a:endParaRPr lang="zh-CN" altLang="en-US" sz="2800" b="1" dirty="0">
              <a:latin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10801349" y="6409373"/>
            <a:ext cx="1390651" cy="365125"/>
          </a:xfrm>
        </p:spPr>
        <p:txBody>
          <a:bodyPr/>
          <a:lstStyle/>
          <a:p>
            <a:fld id="{51D91E7F-84B6-4064-9D4E-CC7D244BCA04}" type="slidenum">
              <a:rPr lang="zh-CN" altLang="en-US" smtClean="0"/>
              <a:pPr/>
              <a:t>3</a:t>
            </a:fld>
            <a:endParaRPr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278411" y="1727201"/>
            <a:ext cx="1140248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/>
              <a:t>Python 2.7 will not be maintained past 2020. So Python 3.x (3.6 or 3.7)</a:t>
            </a:r>
          </a:p>
          <a:p>
            <a:r>
              <a:rPr lang="en-US" altLang="zh-CN" sz="2400" dirty="0" smtClean="0"/>
              <a:t>is recommended for beginners. </a:t>
            </a:r>
            <a:endParaRPr lang="zh-CN" altLang="en-US" sz="24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668" y="3117386"/>
            <a:ext cx="10148962" cy="1533536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688303" y="4763145"/>
            <a:ext cx="3250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u="sng" dirty="0" smtClean="0"/>
              <a:t>(https</a:t>
            </a:r>
            <a:r>
              <a:rPr lang="en-US" altLang="zh-CN" u="sng" dirty="0"/>
              <a:t>://</a:t>
            </a:r>
            <a:r>
              <a:rPr lang="en-US" altLang="zh-CN" u="sng" dirty="0" smtClean="0"/>
              <a:t>pythonclock.org/)</a:t>
            </a:r>
          </a:p>
        </p:txBody>
      </p:sp>
    </p:spTree>
    <p:extLst>
      <p:ext uri="{BB962C8B-B14F-4D97-AF65-F5344CB8AC3E}">
        <p14:creationId xmlns:p14="http://schemas.microsoft.com/office/powerpoint/2010/main" val="756578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10801349" y="6409373"/>
            <a:ext cx="1390651" cy="365125"/>
          </a:xfrm>
        </p:spPr>
        <p:txBody>
          <a:bodyPr/>
          <a:lstStyle/>
          <a:p>
            <a:fld id="{51D91E7F-84B6-4064-9D4E-CC7D244BCA04}" type="slidenum">
              <a:rPr lang="zh-CN" altLang="en-US" smtClean="0"/>
              <a:pPr/>
              <a:t>30</a:t>
            </a:fld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297412" y="2847262"/>
            <a:ext cx="1144941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4400" b="0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Dictionaries: a </a:t>
            </a:r>
            <a:r>
              <a:rPr lang="en-US" altLang="zh-CN" sz="4400" b="0" i="1" cap="none" spc="0" dirty="0" smtClean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mapping</a:t>
            </a:r>
            <a:r>
              <a:rPr lang="en-US" altLang="zh-CN" sz="4400" b="0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collection type </a:t>
            </a:r>
            <a:endParaRPr lang="zh-CN" altLang="en-US" sz="4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5384" y="4729290"/>
            <a:ext cx="5289997" cy="1286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084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695325" y="287665"/>
            <a:ext cx="30454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latin typeface="微软雅黑" panose="020B0503020204020204" pitchFamily="34" charset="-122"/>
              </a:rPr>
              <a:t>Dictionaries</a:t>
            </a:r>
            <a:endParaRPr lang="zh-CN" altLang="en-US" sz="2800" b="1" dirty="0">
              <a:latin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10801349" y="6409373"/>
            <a:ext cx="1390651" cy="365125"/>
          </a:xfrm>
        </p:spPr>
        <p:txBody>
          <a:bodyPr/>
          <a:lstStyle/>
          <a:p>
            <a:fld id="{51D91E7F-84B6-4064-9D4E-CC7D244BCA04}" type="slidenum">
              <a:rPr lang="zh-CN" altLang="en-US" smtClean="0"/>
              <a:pPr/>
              <a:t>31</a:t>
            </a:fld>
            <a:endParaRPr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831273" y="1348509"/>
            <a:ext cx="92464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b="1" dirty="0"/>
              <a:t>Dictionaries store a </a:t>
            </a:r>
            <a:r>
              <a:rPr lang="en-US" altLang="zh-CN" sz="2400" i="1" dirty="0">
                <a:solidFill>
                  <a:srgbClr val="FF0000"/>
                </a:solidFill>
              </a:rPr>
              <a:t>mapping</a:t>
            </a:r>
            <a:r>
              <a:rPr lang="en-US" altLang="zh-CN" sz="2400" i="1" dirty="0"/>
              <a:t> </a:t>
            </a:r>
            <a:r>
              <a:rPr lang="en-US" altLang="zh-CN" sz="2400" b="1" dirty="0"/>
              <a:t>between a set of keys</a:t>
            </a:r>
            <a:br>
              <a:rPr lang="en-US" altLang="zh-CN" sz="2400" b="1" dirty="0"/>
            </a:br>
            <a:r>
              <a:rPr lang="en-US" altLang="zh-CN" sz="2400" b="1" dirty="0"/>
              <a:t>and a set of values</a:t>
            </a:r>
            <a:r>
              <a:rPr lang="en-US" altLang="zh-CN" sz="2400" dirty="0"/>
              <a:t> </a:t>
            </a:r>
            <a:endParaRPr lang="zh-CN" altLang="en-US" sz="2400" dirty="0"/>
          </a:p>
        </p:txBody>
      </p:sp>
      <p:sp>
        <p:nvSpPr>
          <p:cNvPr id="3" name="文本框 2"/>
          <p:cNvSpPr txBox="1"/>
          <p:nvPr/>
        </p:nvSpPr>
        <p:spPr>
          <a:xfrm>
            <a:off x="1533237" y="2195247"/>
            <a:ext cx="571342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200" b="1" dirty="0"/>
              <a:t>Keys </a:t>
            </a:r>
            <a:r>
              <a:rPr lang="en-US" altLang="zh-CN" sz="2200" b="1" dirty="0" smtClean="0"/>
              <a:t>can </a:t>
            </a:r>
            <a:r>
              <a:rPr lang="en-US" altLang="zh-CN" sz="2200" b="1" dirty="0"/>
              <a:t>be any </a:t>
            </a:r>
            <a:r>
              <a:rPr lang="en-US" altLang="zh-CN" sz="2200" b="1" dirty="0">
                <a:solidFill>
                  <a:srgbClr val="FF0000"/>
                </a:solidFill>
              </a:rPr>
              <a:t>immutable</a:t>
            </a:r>
            <a:r>
              <a:rPr lang="en-US" altLang="zh-CN" sz="2200" b="1" dirty="0"/>
              <a:t> type</a:t>
            </a:r>
            <a:r>
              <a:rPr lang="en-US" altLang="zh-CN" sz="2200" dirty="0"/>
              <a:t> </a:t>
            </a:r>
            <a:endParaRPr lang="zh-CN" altLang="en-US" sz="2200" dirty="0"/>
          </a:p>
        </p:txBody>
      </p:sp>
      <p:sp>
        <p:nvSpPr>
          <p:cNvPr id="6" name="文本框 5"/>
          <p:cNvSpPr txBox="1"/>
          <p:nvPr/>
        </p:nvSpPr>
        <p:spPr>
          <a:xfrm>
            <a:off x="1533237" y="2749597"/>
            <a:ext cx="376231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200" dirty="0" smtClean="0"/>
              <a:t>Values can be any type</a:t>
            </a:r>
            <a:endParaRPr lang="zh-CN" altLang="en-US" sz="2200" dirty="0"/>
          </a:p>
        </p:txBody>
      </p:sp>
      <p:sp>
        <p:nvSpPr>
          <p:cNvPr id="7" name="文本框 6"/>
          <p:cNvSpPr txBox="1"/>
          <p:nvPr/>
        </p:nvSpPr>
        <p:spPr>
          <a:xfrm>
            <a:off x="1533237" y="3303947"/>
            <a:ext cx="937602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200" dirty="0" smtClean="0"/>
              <a:t>Values and </a:t>
            </a:r>
            <a:r>
              <a:rPr lang="en-US" altLang="zh-CN" sz="2200" dirty="0"/>
              <a:t>keys can be of different types in a single dictionary</a:t>
            </a:r>
            <a:endParaRPr lang="zh-CN" altLang="en-US" sz="2200" dirty="0"/>
          </a:p>
        </p:txBody>
      </p:sp>
      <p:sp>
        <p:nvSpPr>
          <p:cNvPr id="8" name="文本框 7"/>
          <p:cNvSpPr txBox="1"/>
          <p:nvPr/>
        </p:nvSpPr>
        <p:spPr>
          <a:xfrm>
            <a:off x="831273" y="3775173"/>
            <a:ext cx="17283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200" b="1" dirty="0" smtClean="0"/>
              <a:t>You can</a:t>
            </a:r>
            <a:endParaRPr lang="zh-CN" altLang="en-US" sz="2200" dirty="0"/>
          </a:p>
        </p:txBody>
      </p:sp>
      <p:sp>
        <p:nvSpPr>
          <p:cNvPr id="9" name="文本框 8"/>
          <p:cNvSpPr txBox="1"/>
          <p:nvPr/>
        </p:nvSpPr>
        <p:spPr>
          <a:xfrm>
            <a:off x="1533237" y="4247062"/>
            <a:ext cx="134043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200" dirty="0" smtClean="0"/>
              <a:t>define</a:t>
            </a:r>
            <a:endParaRPr lang="zh-CN" altLang="en-US" sz="2200" dirty="0"/>
          </a:p>
        </p:txBody>
      </p:sp>
      <p:sp>
        <p:nvSpPr>
          <p:cNvPr id="10" name="文本框 9"/>
          <p:cNvSpPr txBox="1"/>
          <p:nvPr/>
        </p:nvSpPr>
        <p:spPr>
          <a:xfrm>
            <a:off x="1533237" y="4668429"/>
            <a:ext cx="143686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200" dirty="0" smtClean="0"/>
              <a:t>modify</a:t>
            </a:r>
            <a:endParaRPr lang="zh-CN" altLang="en-US" sz="2200" dirty="0"/>
          </a:p>
        </p:txBody>
      </p:sp>
      <p:sp>
        <p:nvSpPr>
          <p:cNvPr id="12" name="文本框 11"/>
          <p:cNvSpPr txBox="1"/>
          <p:nvPr/>
        </p:nvSpPr>
        <p:spPr>
          <a:xfrm>
            <a:off x="1547706" y="5099316"/>
            <a:ext cx="111601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200" dirty="0" smtClean="0"/>
              <a:t>view</a:t>
            </a:r>
            <a:endParaRPr lang="zh-CN" altLang="en-US" sz="2200" dirty="0"/>
          </a:p>
        </p:txBody>
      </p:sp>
      <p:sp>
        <p:nvSpPr>
          <p:cNvPr id="13" name="文本框 12"/>
          <p:cNvSpPr txBox="1"/>
          <p:nvPr/>
        </p:nvSpPr>
        <p:spPr>
          <a:xfrm>
            <a:off x="1533237" y="5520683"/>
            <a:ext cx="141417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200" dirty="0" smtClean="0"/>
              <a:t>lookup</a:t>
            </a:r>
            <a:endParaRPr lang="zh-CN" altLang="en-US" sz="2200" dirty="0"/>
          </a:p>
        </p:txBody>
      </p:sp>
      <p:sp>
        <p:nvSpPr>
          <p:cNvPr id="14" name="文本框 13"/>
          <p:cNvSpPr txBox="1"/>
          <p:nvPr/>
        </p:nvSpPr>
        <p:spPr>
          <a:xfrm>
            <a:off x="1548713" y="5951570"/>
            <a:ext cx="134203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200" dirty="0" smtClean="0"/>
              <a:t>delete</a:t>
            </a:r>
            <a:endParaRPr lang="zh-CN" altLang="en-US" sz="2200" dirty="0"/>
          </a:p>
        </p:txBody>
      </p:sp>
      <p:sp>
        <p:nvSpPr>
          <p:cNvPr id="5" name="文本框 4"/>
          <p:cNvSpPr txBox="1"/>
          <p:nvPr/>
        </p:nvSpPr>
        <p:spPr>
          <a:xfrm>
            <a:off x="1510567" y="6335328"/>
            <a:ext cx="66800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the key-value pairs in the dictionary.</a:t>
            </a:r>
            <a:r>
              <a:rPr lang="en-US" altLang="zh-CN" sz="2400" dirty="0"/>
              <a:t> 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665228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695325" y="287665"/>
            <a:ext cx="67953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latin typeface="微软雅黑" panose="020B0503020204020204" pitchFamily="34" charset="-122"/>
              </a:rPr>
              <a:t>Creating and accessing dictionaries</a:t>
            </a:r>
            <a:endParaRPr lang="zh-CN" altLang="en-US" sz="2800" b="1" dirty="0">
              <a:latin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10801349" y="6409373"/>
            <a:ext cx="1390651" cy="365125"/>
          </a:xfrm>
        </p:spPr>
        <p:txBody>
          <a:bodyPr/>
          <a:lstStyle/>
          <a:p>
            <a:fld id="{51D91E7F-84B6-4064-9D4E-CC7D244BCA04}" type="slidenum">
              <a:rPr lang="zh-CN" altLang="en-US" smtClean="0"/>
              <a:pPr/>
              <a:t>32</a:t>
            </a:fld>
            <a:endParaRPr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1315260" y="1357746"/>
            <a:ext cx="5555495" cy="48320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200" dirty="0"/>
              <a:t>&gt;&gt;&gt; d = {</a:t>
            </a:r>
            <a:r>
              <a:rPr lang="en-US" altLang="zh-CN" sz="2200" dirty="0">
                <a:solidFill>
                  <a:srgbClr val="00B050"/>
                </a:solidFill>
              </a:rPr>
              <a:t>‘</a:t>
            </a:r>
            <a:r>
              <a:rPr lang="en-US" altLang="zh-CN" sz="2200" dirty="0" err="1">
                <a:solidFill>
                  <a:srgbClr val="00B050"/>
                </a:solidFill>
              </a:rPr>
              <a:t>user’</a:t>
            </a:r>
            <a:r>
              <a:rPr lang="en-US" altLang="zh-CN" sz="2200" dirty="0" err="1"/>
              <a:t>:</a:t>
            </a:r>
            <a:r>
              <a:rPr lang="en-US" altLang="zh-CN" sz="2200" dirty="0" err="1">
                <a:solidFill>
                  <a:srgbClr val="00B050"/>
                </a:solidFill>
              </a:rPr>
              <a:t>‘bozo</a:t>
            </a:r>
            <a:r>
              <a:rPr lang="en-US" altLang="zh-CN" sz="2200" dirty="0">
                <a:solidFill>
                  <a:srgbClr val="00B050"/>
                </a:solidFill>
              </a:rPr>
              <a:t>’</a:t>
            </a:r>
            <a:r>
              <a:rPr lang="en-US" altLang="zh-CN" sz="2200" dirty="0"/>
              <a:t>, </a:t>
            </a:r>
            <a:r>
              <a:rPr lang="en-US" altLang="zh-CN" sz="2200" dirty="0">
                <a:solidFill>
                  <a:srgbClr val="00B050"/>
                </a:solidFill>
              </a:rPr>
              <a:t>‘pswd’</a:t>
            </a:r>
            <a:r>
              <a:rPr lang="en-US" altLang="zh-CN" sz="2200" dirty="0"/>
              <a:t>:1234}</a:t>
            </a:r>
            <a:br>
              <a:rPr lang="en-US" altLang="zh-CN" sz="2200" dirty="0"/>
            </a:br>
            <a:endParaRPr lang="en-US" altLang="zh-CN" sz="2200" dirty="0" smtClean="0"/>
          </a:p>
          <a:p>
            <a:r>
              <a:rPr lang="en-US" altLang="zh-CN" sz="2200" dirty="0" smtClean="0"/>
              <a:t>&gt;&gt;&gt; </a:t>
            </a:r>
            <a:r>
              <a:rPr lang="en-US" altLang="zh-CN" sz="2200" dirty="0"/>
              <a:t>d[</a:t>
            </a:r>
            <a:r>
              <a:rPr lang="en-US" altLang="zh-CN" sz="2200" dirty="0">
                <a:solidFill>
                  <a:srgbClr val="00B050"/>
                </a:solidFill>
              </a:rPr>
              <a:t>‘user’</a:t>
            </a:r>
            <a:r>
              <a:rPr lang="en-US" altLang="zh-CN" sz="2200" dirty="0"/>
              <a:t>]</a:t>
            </a:r>
            <a:br>
              <a:rPr lang="en-US" altLang="zh-CN" sz="2200" dirty="0"/>
            </a:br>
            <a:r>
              <a:rPr lang="en-US" altLang="zh-CN" sz="2200" dirty="0"/>
              <a:t>‘bozo’</a:t>
            </a:r>
            <a:br>
              <a:rPr lang="en-US" altLang="zh-CN" sz="2200" dirty="0"/>
            </a:br>
            <a:endParaRPr lang="en-US" altLang="zh-CN" sz="2200" dirty="0" smtClean="0"/>
          </a:p>
          <a:p>
            <a:r>
              <a:rPr lang="en-US" altLang="zh-CN" sz="2200" dirty="0" smtClean="0"/>
              <a:t>&gt;&gt;&gt; </a:t>
            </a:r>
            <a:r>
              <a:rPr lang="en-US" altLang="zh-CN" sz="2200" dirty="0"/>
              <a:t>d[</a:t>
            </a:r>
            <a:r>
              <a:rPr lang="en-US" altLang="zh-CN" sz="2200" dirty="0">
                <a:solidFill>
                  <a:srgbClr val="00B050"/>
                </a:solidFill>
              </a:rPr>
              <a:t>‘</a:t>
            </a:r>
            <a:r>
              <a:rPr lang="en-US" altLang="zh-CN" sz="2200" dirty="0" err="1">
                <a:solidFill>
                  <a:srgbClr val="00B050"/>
                </a:solidFill>
              </a:rPr>
              <a:t>pswd</a:t>
            </a:r>
            <a:r>
              <a:rPr lang="en-US" altLang="zh-CN" sz="2200" dirty="0">
                <a:solidFill>
                  <a:srgbClr val="00B050"/>
                </a:solidFill>
              </a:rPr>
              <a:t>’</a:t>
            </a:r>
            <a:r>
              <a:rPr lang="en-US" altLang="zh-CN" sz="2200" dirty="0"/>
              <a:t>]</a:t>
            </a:r>
            <a:br>
              <a:rPr lang="en-US" altLang="zh-CN" sz="2200" dirty="0"/>
            </a:br>
            <a:r>
              <a:rPr lang="en-US" altLang="zh-CN" sz="2200" dirty="0"/>
              <a:t>1234</a:t>
            </a:r>
            <a:br>
              <a:rPr lang="en-US" altLang="zh-CN" sz="2200" dirty="0"/>
            </a:br>
            <a:endParaRPr lang="en-US" altLang="zh-CN" sz="2200" dirty="0" smtClean="0"/>
          </a:p>
          <a:p>
            <a:r>
              <a:rPr lang="en-US" altLang="zh-CN" sz="2200" dirty="0" smtClean="0"/>
              <a:t>&gt;&gt;&gt; </a:t>
            </a:r>
            <a:r>
              <a:rPr lang="en-US" altLang="zh-CN" sz="2200" dirty="0"/>
              <a:t>d[</a:t>
            </a:r>
            <a:r>
              <a:rPr lang="en-US" altLang="zh-CN" sz="2200" dirty="0">
                <a:solidFill>
                  <a:srgbClr val="00B050"/>
                </a:solidFill>
              </a:rPr>
              <a:t>‘bozo’</a:t>
            </a:r>
            <a:r>
              <a:rPr lang="en-US" altLang="zh-CN" sz="2200" dirty="0"/>
              <a:t>]</a:t>
            </a:r>
            <a:br>
              <a:rPr lang="en-US" altLang="zh-CN" sz="2200" dirty="0"/>
            </a:br>
            <a:endParaRPr lang="en-US" altLang="zh-CN" sz="2200" dirty="0" smtClean="0"/>
          </a:p>
          <a:p>
            <a:r>
              <a:rPr lang="en-US" altLang="zh-CN" sz="2200" dirty="0" err="1" smtClean="0">
                <a:solidFill>
                  <a:srgbClr val="FF0000"/>
                </a:solidFill>
              </a:rPr>
              <a:t>Traceback</a:t>
            </a:r>
            <a:r>
              <a:rPr lang="en-US" altLang="zh-CN" sz="2200" dirty="0" smtClean="0">
                <a:solidFill>
                  <a:srgbClr val="FF0000"/>
                </a:solidFill>
              </a:rPr>
              <a:t> </a:t>
            </a:r>
            <a:r>
              <a:rPr lang="en-US" altLang="zh-CN" sz="2200" dirty="0">
                <a:solidFill>
                  <a:srgbClr val="FF0000"/>
                </a:solidFill>
              </a:rPr>
              <a:t>(innermost last):</a:t>
            </a:r>
            <a:br>
              <a:rPr lang="en-US" altLang="zh-CN" sz="2200" dirty="0">
                <a:solidFill>
                  <a:srgbClr val="FF0000"/>
                </a:solidFill>
              </a:rPr>
            </a:br>
            <a:r>
              <a:rPr lang="en-US" altLang="zh-CN" sz="2200" dirty="0">
                <a:solidFill>
                  <a:srgbClr val="FF0000"/>
                </a:solidFill>
              </a:rPr>
              <a:t>File ‘&lt;interactive input&gt;’ line 1, in ?</a:t>
            </a:r>
            <a:br>
              <a:rPr lang="en-US" altLang="zh-CN" sz="2200" dirty="0">
                <a:solidFill>
                  <a:srgbClr val="FF0000"/>
                </a:solidFill>
              </a:rPr>
            </a:br>
            <a:r>
              <a:rPr lang="en-US" altLang="zh-CN" sz="2200" dirty="0" err="1">
                <a:solidFill>
                  <a:srgbClr val="FF0000"/>
                </a:solidFill>
              </a:rPr>
              <a:t>KeyError</a:t>
            </a:r>
            <a:r>
              <a:rPr lang="en-US" altLang="zh-CN" sz="2200" dirty="0">
                <a:solidFill>
                  <a:srgbClr val="FF0000"/>
                </a:solidFill>
              </a:rPr>
              <a:t>: bozo </a:t>
            </a:r>
            <a:br>
              <a:rPr lang="en-US" altLang="zh-CN" sz="2200" dirty="0">
                <a:solidFill>
                  <a:srgbClr val="FF0000"/>
                </a:solidFill>
              </a:rPr>
            </a:br>
            <a:endParaRPr lang="zh-CN" altLang="en-US" sz="2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7828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695325" y="287665"/>
            <a:ext cx="47264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latin typeface="微软雅黑" panose="020B0503020204020204" pitchFamily="34" charset="-122"/>
              </a:rPr>
              <a:t>Updating dictionaries</a:t>
            </a:r>
            <a:endParaRPr lang="zh-CN" altLang="en-US" sz="2800" b="1" dirty="0">
              <a:latin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10801349" y="6409373"/>
            <a:ext cx="1390651" cy="365125"/>
          </a:xfrm>
        </p:spPr>
        <p:txBody>
          <a:bodyPr/>
          <a:lstStyle/>
          <a:p>
            <a:fld id="{51D91E7F-84B6-4064-9D4E-CC7D244BCA04}" type="slidenum">
              <a:rPr lang="zh-CN" altLang="en-US" smtClean="0"/>
              <a:pPr/>
              <a:t>33</a:t>
            </a:fld>
            <a:endParaRPr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695325" y="1099127"/>
            <a:ext cx="605165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&gt;&gt;&gt; d = {</a:t>
            </a:r>
            <a:r>
              <a:rPr lang="en-US" altLang="zh-CN" sz="2400" dirty="0">
                <a:solidFill>
                  <a:srgbClr val="00B050"/>
                </a:solidFill>
              </a:rPr>
              <a:t>‘</a:t>
            </a:r>
            <a:r>
              <a:rPr lang="en-US" altLang="zh-CN" sz="2400" dirty="0" err="1">
                <a:solidFill>
                  <a:srgbClr val="00B050"/>
                </a:solidFill>
              </a:rPr>
              <a:t>user’</a:t>
            </a:r>
            <a:r>
              <a:rPr lang="en-US" altLang="zh-CN" sz="2400" dirty="0" err="1"/>
              <a:t>:</a:t>
            </a:r>
            <a:r>
              <a:rPr lang="en-US" altLang="zh-CN" sz="2400" dirty="0" err="1">
                <a:solidFill>
                  <a:srgbClr val="00B050"/>
                </a:solidFill>
              </a:rPr>
              <a:t>‘bozo</a:t>
            </a:r>
            <a:r>
              <a:rPr lang="en-US" altLang="zh-CN" sz="2400" dirty="0">
                <a:solidFill>
                  <a:srgbClr val="00B050"/>
                </a:solidFill>
              </a:rPr>
              <a:t>’</a:t>
            </a:r>
            <a:r>
              <a:rPr lang="en-US" altLang="zh-CN" sz="2400" dirty="0"/>
              <a:t>, </a:t>
            </a:r>
            <a:r>
              <a:rPr lang="en-US" altLang="zh-CN" sz="2400" dirty="0">
                <a:solidFill>
                  <a:srgbClr val="00B050"/>
                </a:solidFill>
              </a:rPr>
              <a:t>‘pswd</a:t>
            </a:r>
            <a:r>
              <a:rPr lang="en-US" altLang="zh-CN" sz="2400" dirty="0" smtClean="0">
                <a:solidFill>
                  <a:srgbClr val="00B050"/>
                </a:solidFill>
              </a:rPr>
              <a:t>’</a:t>
            </a:r>
            <a:r>
              <a:rPr lang="en-US" altLang="zh-CN" sz="2400" dirty="0" smtClean="0"/>
              <a:t>:1234}</a:t>
            </a:r>
            <a:r>
              <a:rPr lang="en-US" altLang="zh-CN" sz="2400" dirty="0"/>
              <a:t/>
            </a:r>
            <a:br>
              <a:rPr lang="en-US" altLang="zh-CN" sz="2400" dirty="0"/>
            </a:br>
            <a:endParaRPr lang="en-US" altLang="zh-CN" sz="2400" dirty="0" smtClean="0"/>
          </a:p>
          <a:p>
            <a:r>
              <a:rPr lang="en-US" altLang="zh-CN" sz="2400" dirty="0" smtClean="0"/>
              <a:t>&gt;&gt;&gt; d[</a:t>
            </a:r>
            <a:r>
              <a:rPr lang="en-US" altLang="zh-CN" sz="2400" dirty="0" smtClean="0">
                <a:solidFill>
                  <a:srgbClr val="00B050"/>
                </a:solidFill>
              </a:rPr>
              <a:t>‘user’</a:t>
            </a:r>
            <a:r>
              <a:rPr lang="en-US" altLang="zh-CN" sz="2400" dirty="0" smtClean="0"/>
              <a:t>] = </a:t>
            </a:r>
            <a:r>
              <a:rPr lang="en-US" altLang="zh-CN" sz="2400" dirty="0" smtClean="0">
                <a:solidFill>
                  <a:srgbClr val="00B050"/>
                </a:solidFill>
              </a:rPr>
              <a:t>‘clown’</a:t>
            </a:r>
            <a:r>
              <a:rPr lang="en-US" altLang="zh-CN" sz="2400" dirty="0" smtClean="0"/>
              <a:t/>
            </a:r>
            <a:br>
              <a:rPr lang="en-US" altLang="zh-CN" sz="2400" dirty="0" smtClean="0"/>
            </a:br>
            <a:r>
              <a:rPr lang="en-US" altLang="zh-CN" sz="2400" dirty="0" smtClean="0"/>
              <a:t>&gt;&gt;&gt; </a:t>
            </a:r>
            <a:r>
              <a:rPr lang="en-US" altLang="zh-CN" sz="2400" dirty="0"/>
              <a:t>d</a:t>
            </a:r>
            <a:br>
              <a:rPr lang="en-US" altLang="zh-CN" sz="2400" dirty="0"/>
            </a:br>
            <a:r>
              <a:rPr lang="en-US" altLang="zh-CN" sz="2400" dirty="0">
                <a:solidFill>
                  <a:srgbClr val="1603A1"/>
                </a:solidFill>
              </a:rPr>
              <a:t>{‘</a:t>
            </a:r>
            <a:r>
              <a:rPr lang="en-US" altLang="zh-CN" sz="2400" dirty="0" err="1">
                <a:solidFill>
                  <a:srgbClr val="1603A1"/>
                </a:solidFill>
              </a:rPr>
              <a:t>user’:‘clown</a:t>
            </a:r>
            <a:r>
              <a:rPr lang="en-US" altLang="zh-CN" sz="2400" dirty="0">
                <a:solidFill>
                  <a:srgbClr val="1603A1"/>
                </a:solidFill>
              </a:rPr>
              <a:t>’, ‘pswd’:1234} </a:t>
            </a:r>
            <a:endParaRPr lang="zh-CN" altLang="en-US" sz="2400" dirty="0">
              <a:solidFill>
                <a:srgbClr val="1603A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95325" y="3326361"/>
            <a:ext cx="875912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b="1" dirty="0"/>
              <a:t>Keys must be </a:t>
            </a:r>
            <a:r>
              <a:rPr lang="en-US" altLang="zh-CN" sz="2400" b="1" dirty="0" smtClean="0"/>
              <a:t>unique.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b="1" dirty="0" smtClean="0"/>
              <a:t>Assigning </a:t>
            </a:r>
            <a:r>
              <a:rPr lang="en-US" altLang="zh-CN" sz="2400" b="1" dirty="0"/>
              <a:t>to an existing key replaces its value.</a:t>
            </a:r>
            <a:r>
              <a:rPr lang="en-US" altLang="zh-CN" sz="2400" dirty="0"/>
              <a:t> </a:t>
            </a:r>
            <a:endParaRPr lang="zh-CN" altLang="en-US" sz="2400" dirty="0"/>
          </a:p>
        </p:txBody>
      </p:sp>
      <p:sp>
        <p:nvSpPr>
          <p:cNvPr id="5" name="文本框 4"/>
          <p:cNvSpPr txBox="1"/>
          <p:nvPr/>
        </p:nvSpPr>
        <p:spPr>
          <a:xfrm>
            <a:off x="695325" y="4399420"/>
            <a:ext cx="598292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&gt;&gt;&gt; d[</a:t>
            </a:r>
            <a:r>
              <a:rPr lang="en-US" altLang="zh-CN" sz="2400" dirty="0">
                <a:solidFill>
                  <a:srgbClr val="00B050"/>
                </a:solidFill>
              </a:rPr>
              <a:t>‘id’</a:t>
            </a:r>
            <a:r>
              <a:rPr lang="en-US" altLang="zh-CN" sz="2400" dirty="0"/>
              <a:t>] = 45</a:t>
            </a:r>
            <a:br>
              <a:rPr lang="en-US" altLang="zh-CN" sz="2400" dirty="0"/>
            </a:br>
            <a:r>
              <a:rPr lang="en-US" altLang="zh-CN" sz="2400" dirty="0"/>
              <a:t>&gt;&gt;&gt; d</a:t>
            </a:r>
            <a:br>
              <a:rPr lang="en-US" altLang="zh-CN" sz="2400" dirty="0"/>
            </a:br>
            <a:r>
              <a:rPr lang="en-US" altLang="zh-CN" sz="2400" dirty="0">
                <a:solidFill>
                  <a:srgbClr val="1603A1"/>
                </a:solidFill>
              </a:rPr>
              <a:t>{‘</a:t>
            </a:r>
            <a:r>
              <a:rPr lang="en-US" altLang="zh-CN" sz="2400" dirty="0" err="1">
                <a:solidFill>
                  <a:srgbClr val="1603A1"/>
                </a:solidFill>
              </a:rPr>
              <a:t>user’:‘clown</a:t>
            </a:r>
            <a:r>
              <a:rPr lang="en-US" altLang="zh-CN" sz="2400" dirty="0">
                <a:solidFill>
                  <a:srgbClr val="1603A1"/>
                </a:solidFill>
              </a:rPr>
              <a:t>’, ‘id’:45, ‘pswd’:1234} </a:t>
            </a:r>
            <a:endParaRPr lang="zh-CN" altLang="en-US" sz="2400" dirty="0">
              <a:solidFill>
                <a:srgbClr val="1603A1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95325" y="5774600"/>
            <a:ext cx="90637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b="1" dirty="0"/>
              <a:t>Dictionaries are unordered</a:t>
            </a:r>
            <a:br>
              <a:rPr lang="en-US" altLang="zh-CN" sz="2400" b="1" dirty="0"/>
            </a:br>
            <a:r>
              <a:rPr lang="en-US" altLang="zh-CN" sz="2400" b="1" dirty="0" smtClean="0"/>
              <a:t>New </a:t>
            </a:r>
            <a:r>
              <a:rPr lang="en-US" altLang="zh-CN" sz="2400" b="1" dirty="0"/>
              <a:t>entry might appear anywhere in the output.</a:t>
            </a:r>
            <a:r>
              <a:rPr lang="en-US" altLang="zh-CN" sz="2400" dirty="0"/>
              <a:t> 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846924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695324" y="287665"/>
            <a:ext cx="60195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latin typeface="微软雅黑" panose="020B0503020204020204" pitchFamily="34" charset="-122"/>
              </a:rPr>
              <a:t>Removing dictionaries entries</a:t>
            </a:r>
            <a:endParaRPr lang="zh-CN" altLang="en-US" sz="2800" b="1" dirty="0">
              <a:latin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10801349" y="6409373"/>
            <a:ext cx="1390651" cy="365125"/>
          </a:xfrm>
        </p:spPr>
        <p:txBody>
          <a:bodyPr/>
          <a:lstStyle/>
          <a:p>
            <a:fld id="{51D91E7F-84B6-4064-9D4E-CC7D244BCA04}" type="slidenum">
              <a:rPr lang="zh-CN" altLang="en-US" smtClean="0"/>
              <a:pPr/>
              <a:t>34</a:t>
            </a:fld>
            <a:endParaRPr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770219" y="1052946"/>
            <a:ext cx="11533991" cy="5632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&gt;&gt;&gt; d = {</a:t>
            </a:r>
            <a:r>
              <a:rPr lang="en-US" altLang="zh-CN" sz="2400" dirty="0">
                <a:solidFill>
                  <a:srgbClr val="00B050"/>
                </a:solidFill>
              </a:rPr>
              <a:t>‘</a:t>
            </a:r>
            <a:r>
              <a:rPr lang="en-US" altLang="zh-CN" sz="2400" dirty="0" err="1">
                <a:solidFill>
                  <a:srgbClr val="00B050"/>
                </a:solidFill>
              </a:rPr>
              <a:t>user’</a:t>
            </a:r>
            <a:r>
              <a:rPr lang="en-US" altLang="zh-CN" sz="2400" dirty="0" err="1"/>
              <a:t>:</a:t>
            </a:r>
            <a:r>
              <a:rPr lang="en-US" altLang="zh-CN" sz="2400" dirty="0" err="1">
                <a:solidFill>
                  <a:srgbClr val="00B050"/>
                </a:solidFill>
              </a:rPr>
              <a:t>‘bozo</a:t>
            </a:r>
            <a:r>
              <a:rPr lang="en-US" altLang="zh-CN" sz="2400" dirty="0">
                <a:solidFill>
                  <a:srgbClr val="00B050"/>
                </a:solidFill>
              </a:rPr>
              <a:t>’</a:t>
            </a:r>
            <a:r>
              <a:rPr lang="en-US" altLang="zh-CN" sz="2400" dirty="0"/>
              <a:t>, </a:t>
            </a:r>
            <a:r>
              <a:rPr lang="en-US" altLang="zh-CN" sz="2400" dirty="0">
                <a:solidFill>
                  <a:srgbClr val="00B050"/>
                </a:solidFill>
              </a:rPr>
              <a:t>‘p’</a:t>
            </a:r>
            <a:r>
              <a:rPr lang="en-US" altLang="zh-CN" sz="2400" dirty="0"/>
              <a:t>:1234,</a:t>
            </a:r>
            <a:r>
              <a:rPr lang="en-US" altLang="zh-CN" sz="2400" dirty="0">
                <a:solidFill>
                  <a:srgbClr val="00B050"/>
                </a:solidFill>
              </a:rPr>
              <a:t> ‘i’</a:t>
            </a:r>
            <a:r>
              <a:rPr lang="en-US" altLang="zh-CN" sz="2400" dirty="0"/>
              <a:t>:34}</a:t>
            </a:r>
            <a:br>
              <a:rPr lang="en-US" altLang="zh-CN" sz="2400" dirty="0"/>
            </a:br>
            <a:endParaRPr lang="en-US" altLang="zh-CN" sz="2400" dirty="0" smtClean="0"/>
          </a:p>
          <a:p>
            <a:r>
              <a:rPr lang="en-US" altLang="zh-CN" sz="2400" dirty="0" smtClean="0"/>
              <a:t>&gt;&gt;&gt; </a:t>
            </a:r>
            <a:r>
              <a:rPr lang="en-US" altLang="zh-CN" sz="2400" dirty="0" smtClean="0">
                <a:solidFill>
                  <a:schemeClr val="accent2">
                    <a:lumMod val="75000"/>
                  </a:schemeClr>
                </a:solidFill>
              </a:rPr>
              <a:t>del</a:t>
            </a:r>
            <a:r>
              <a:rPr lang="en-US" altLang="zh-CN" sz="2400" dirty="0" smtClean="0"/>
              <a:t> d[</a:t>
            </a:r>
            <a:r>
              <a:rPr lang="en-US" altLang="zh-CN" sz="2400" dirty="0" smtClean="0">
                <a:solidFill>
                  <a:srgbClr val="00B050"/>
                </a:solidFill>
              </a:rPr>
              <a:t>‘user’</a:t>
            </a:r>
            <a:r>
              <a:rPr lang="en-US" altLang="zh-CN" sz="2400" dirty="0" smtClean="0"/>
              <a:t>]                 </a:t>
            </a:r>
            <a:r>
              <a:rPr lang="en-US" altLang="zh-CN" sz="2400" dirty="0" smtClean="0">
                <a:solidFill>
                  <a:srgbClr val="FF0000"/>
                </a:solidFill>
              </a:rPr>
              <a:t># </a:t>
            </a:r>
            <a:r>
              <a:rPr lang="en-US" altLang="zh-CN" sz="2400" dirty="0">
                <a:solidFill>
                  <a:srgbClr val="FF0000"/>
                </a:solidFill>
              </a:rPr>
              <a:t>Remove one. Note that del </a:t>
            </a:r>
            <a:r>
              <a:rPr lang="en-US" altLang="zh-CN" sz="2400" dirty="0" smtClean="0">
                <a:solidFill>
                  <a:srgbClr val="FF0000"/>
                </a:solidFill>
              </a:rPr>
              <a:t>is</a:t>
            </a:r>
            <a:r>
              <a:rPr lang="en-US" altLang="zh-CN" sz="2400" dirty="0">
                <a:solidFill>
                  <a:srgbClr val="FF0000"/>
                </a:solidFill>
              </a:rPr>
              <a:t> </a:t>
            </a:r>
            <a:r>
              <a:rPr lang="en-US" altLang="zh-CN" sz="2400" dirty="0" smtClean="0">
                <a:solidFill>
                  <a:srgbClr val="FF0000"/>
                </a:solidFill>
              </a:rPr>
              <a:t>a function.</a:t>
            </a:r>
            <a:r>
              <a:rPr lang="en-US" altLang="zh-CN" sz="2400" dirty="0"/>
              <a:t/>
            </a:r>
            <a:br>
              <a:rPr lang="en-US" altLang="zh-CN" sz="2400" dirty="0"/>
            </a:br>
            <a:endParaRPr lang="en-US" altLang="zh-CN" sz="2400" dirty="0"/>
          </a:p>
          <a:p>
            <a:r>
              <a:rPr lang="en-US" altLang="zh-CN" sz="2400" dirty="0" smtClean="0"/>
              <a:t>&gt;&gt;&gt; </a:t>
            </a:r>
            <a:r>
              <a:rPr lang="en-US" altLang="zh-CN" sz="2400" dirty="0"/>
              <a:t>d</a:t>
            </a:r>
            <a:br>
              <a:rPr lang="en-US" altLang="zh-CN" sz="2400" dirty="0"/>
            </a:br>
            <a:r>
              <a:rPr lang="en-US" altLang="zh-CN" sz="2400" dirty="0">
                <a:solidFill>
                  <a:srgbClr val="1603A1"/>
                </a:solidFill>
              </a:rPr>
              <a:t>{‘p’:1234, ‘i’:34}</a:t>
            </a:r>
            <a:br>
              <a:rPr lang="en-US" altLang="zh-CN" sz="2400" dirty="0">
                <a:solidFill>
                  <a:srgbClr val="1603A1"/>
                </a:solidFill>
              </a:rPr>
            </a:br>
            <a:endParaRPr lang="en-US" altLang="zh-CN" sz="2400" dirty="0" smtClean="0">
              <a:solidFill>
                <a:srgbClr val="1603A1"/>
              </a:solidFill>
            </a:endParaRPr>
          </a:p>
          <a:p>
            <a:r>
              <a:rPr lang="en-US" altLang="zh-CN" sz="2400" dirty="0" smtClean="0"/>
              <a:t>&gt;&gt;&gt; </a:t>
            </a:r>
            <a:r>
              <a:rPr lang="en-US" altLang="zh-CN" sz="2400" dirty="0" err="1"/>
              <a:t>d.clear</a:t>
            </a:r>
            <a:r>
              <a:rPr lang="en-US" altLang="zh-CN" sz="2400" dirty="0"/>
              <a:t>() </a:t>
            </a:r>
            <a:r>
              <a:rPr lang="en-US" altLang="zh-CN" sz="2400" dirty="0" smtClean="0"/>
              <a:t>                     </a:t>
            </a:r>
            <a:r>
              <a:rPr lang="en-US" altLang="zh-CN" sz="2400" dirty="0" smtClean="0">
                <a:solidFill>
                  <a:srgbClr val="FF0000"/>
                </a:solidFill>
              </a:rPr>
              <a:t># </a:t>
            </a:r>
            <a:r>
              <a:rPr lang="en-US" altLang="zh-CN" sz="2400" dirty="0">
                <a:solidFill>
                  <a:srgbClr val="FF0000"/>
                </a:solidFill>
              </a:rPr>
              <a:t>Remove all.</a:t>
            </a:r>
            <a:br>
              <a:rPr lang="en-US" altLang="zh-CN" sz="2400" dirty="0">
                <a:solidFill>
                  <a:srgbClr val="FF0000"/>
                </a:solidFill>
              </a:rPr>
            </a:br>
            <a:r>
              <a:rPr lang="en-US" altLang="zh-CN" sz="2400" dirty="0"/>
              <a:t>&gt;&gt;&gt; d</a:t>
            </a:r>
            <a:br>
              <a:rPr lang="en-US" altLang="zh-CN" sz="2400" dirty="0"/>
            </a:br>
            <a:r>
              <a:rPr lang="en-US" altLang="zh-CN" sz="2400" dirty="0">
                <a:solidFill>
                  <a:srgbClr val="1603A1"/>
                </a:solidFill>
              </a:rPr>
              <a:t>{}</a:t>
            </a:r>
            <a:r>
              <a:rPr lang="en-US" altLang="zh-CN" sz="2400" dirty="0"/>
              <a:t/>
            </a:r>
            <a:br>
              <a:rPr lang="en-US" altLang="zh-CN" sz="2400" dirty="0"/>
            </a:br>
            <a:endParaRPr lang="en-US" altLang="zh-CN" sz="2400" dirty="0" smtClean="0"/>
          </a:p>
          <a:p>
            <a:r>
              <a:rPr lang="en-US" altLang="zh-CN" sz="2400" dirty="0" smtClean="0"/>
              <a:t>&gt;&gt;&gt; </a:t>
            </a:r>
            <a:r>
              <a:rPr lang="en-US" altLang="zh-CN" sz="2400" dirty="0"/>
              <a:t>a=[1,2]</a:t>
            </a:r>
            <a:br>
              <a:rPr lang="en-US" altLang="zh-CN" sz="2400" dirty="0"/>
            </a:br>
            <a:r>
              <a:rPr lang="en-US" altLang="zh-CN" sz="2400" dirty="0"/>
              <a:t>&gt;&gt;&gt; </a:t>
            </a:r>
            <a:r>
              <a:rPr lang="en-US" altLang="zh-CN" sz="2400" dirty="0">
                <a:solidFill>
                  <a:schemeClr val="accent2">
                    <a:lumMod val="75000"/>
                  </a:schemeClr>
                </a:solidFill>
              </a:rPr>
              <a:t>del</a:t>
            </a:r>
            <a:r>
              <a:rPr lang="en-US" altLang="zh-CN" sz="2400" dirty="0"/>
              <a:t> a[1] </a:t>
            </a:r>
            <a:r>
              <a:rPr lang="en-US" altLang="zh-CN" sz="2400" dirty="0" smtClean="0"/>
              <a:t>                      </a:t>
            </a:r>
            <a:r>
              <a:rPr lang="en-US" altLang="zh-CN" sz="2400" dirty="0" smtClean="0">
                <a:solidFill>
                  <a:srgbClr val="FF0000"/>
                </a:solidFill>
              </a:rPr>
              <a:t># </a:t>
            </a:r>
            <a:r>
              <a:rPr lang="en-US" altLang="zh-CN" sz="2400" dirty="0">
                <a:solidFill>
                  <a:srgbClr val="FF0000"/>
                </a:solidFill>
              </a:rPr>
              <a:t>(del also works on lists)</a:t>
            </a:r>
            <a:r>
              <a:rPr lang="en-US" altLang="zh-CN" sz="2400" dirty="0"/>
              <a:t/>
            </a:r>
            <a:br>
              <a:rPr lang="en-US" altLang="zh-CN" sz="2400" dirty="0"/>
            </a:br>
            <a:r>
              <a:rPr lang="en-US" altLang="zh-CN" sz="2400" dirty="0"/>
              <a:t>&gt;&gt;&gt; a</a:t>
            </a:r>
            <a:br>
              <a:rPr lang="en-US" altLang="zh-CN" sz="2400" dirty="0"/>
            </a:br>
            <a:r>
              <a:rPr lang="en-US" altLang="zh-CN" sz="2400" dirty="0">
                <a:solidFill>
                  <a:srgbClr val="1603A1"/>
                </a:solidFill>
              </a:rPr>
              <a:t>[1] </a:t>
            </a:r>
            <a:endParaRPr lang="zh-CN" altLang="en-US" sz="2400" dirty="0">
              <a:solidFill>
                <a:srgbClr val="1603A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8205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695324" y="287665"/>
            <a:ext cx="52528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latin typeface="微软雅黑" panose="020B0503020204020204" pitchFamily="34" charset="-122"/>
              </a:rPr>
              <a:t>Useful </a:t>
            </a:r>
            <a:r>
              <a:rPr lang="en-US" altLang="zh-CN" sz="2800" b="1" dirty="0" err="1" smtClean="0">
                <a:latin typeface="微软雅黑" panose="020B0503020204020204" pitchFamily="34" charset="-122"/>
              </a:rPr>
              <a:t>accessor</a:t>
            </a:r>
            <a:r>
              <a:rPr lang="en-US" altLang="zh-CN" sz="2800" b="1" dirty="0" smtClean="0">
                <a:latin typeface="微软雅黑" panose="020B0503020204020204" pitchFamily="34" charset="-122"/>
              </a:rPr>
              <a:t> methods </a:t>
            </a:r>
            <a:endParaRPr lang="zh-CN" altLang="en-US" sz="2800" b="1" dirty="0">
              <a:latin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10801349" y="6409373"/>
            <a:ext cx="1390651" cy="365125"/>
          </a:xfrm>
        </p:spPr>
        <p:txBody>
          <a:bodyPr/>
          <a:lstStyle/>
          <a:p>
            <a:fld id="{51D91E7F-84B6-4064-9D4E-CC7D244BCA04}" type="slidenum">
              <a:rPr lang="zh-CN" altLang="en-US" smtClean="0"/>
              <a:pPr/>
              <a:t>35</a:t>
            </a:fld>
            <a:endParaRPr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618836" y="1431637"/>
            <a:ext cx="8099461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&gt;&gt;&gt; d = {</a:t>
            </a:r>
            <a:r>
              <a:rPr lang="en-US" altLang="zh-CN" sz="2400" dirty="0">
                <a:solidFill>
                  <a:srgbClr val="00B050"/>
                </a:solidFill>
              </a:rPr>
              <a:t>‘</a:t>
            </a:r>
            <a:r>
              <a:rPr lang="en-US" altLang="zh-CN" sz="2400" dirty="0" err="1">
                <a:solidFill>
                  <a:srgbClr val="00B050"/>
                </a:solidFill>
              </a:rPr>
              <a:t>user’</a:t>
            </a:r>
            <a:r>
              <a:rPr lang="en-US" altLang="zh-CN" sz="2400" dirty="0" err="1"/>
              <a:t>:</a:t>
            </a:r>
            <a:r>
              <a:rPr lang="en-US" altLang="zh-CN" sz="2400" dirty="0" err="1">
                <a:solidFill>
                  <a:srgbClr val="00B050"/>
                </a:solidFill>
              </a:rPr>
              <a:t>‘bozo</a:t>
            </a:r>
            <a:r>
              <a:rPr lang="en-US" altLang="zh-CN" sz="2400" dirty="0">
                <a:solidFill>
                  <a:srgbClr val="00B050"/>
                </a:solidFill>
              </a:rPr>
              <a:t>’</a:t>
            </a:r>
            <a:r>
              <a:rPr lang="en-US" altLang="zh-CN" sz="2400" dirty="0"/>
              <a:t>, </a:t>
            </a:r>
            <a:r>
              <a:rPr lang="en-US" altLang="zh-CN" sz="2400" dirty="0">
                <a:solidFill>
                  <a:srgbClr val="00B050"/>
                </a:solidFill>
              </a:rPr>
              <a:t>‘p’</a:t>
            </a:r>
            <a:r>
              <a:rPr lang="en-US" altLang="zh-CN" sz="2400" dirty="0"/>
              <a:t>:1234,</a:t>
            </a:r>
            <a:r>
              <a:rPr lang="en-US" altLang="zh-CN" sz="2400" dirty="0">
                <a:solidFill>
                  <a:srgbClr val="00B050"/>
                </a:solidFill>
              </a:rPr>
              <a:t> ‘i’</a:t>
            </a:r>
            <a:r>
              <a:rPr lang="en-US" altLang="zh-CN" sz="2400" dirty="0"/>
              <a:t>:34}</a:t>
            </a:r>
            <a:br>
              <a:rPr lang="en-US" altLang="zh-CN" sz="2400" dirty="0"/>
            </a:br>
            <a:endParaRPr lang="en-US" altLang="zh-CN" sz="2400" dirty="0" smtClean="0"/>
          </a:p>
          <a:p>
            <a:r>
              <a:rPr lang="en-US" altLang="zh-CN" sz="2400" dirty="0" smtClean="0"/>
              <a:t>&gt;&gt;&gt; </a:t>
            </a:r>
            <a:r>
              <a:rPr lang="en-US" altLang="zh-CN" sz="2400" dirty="0" err="1"/>
              <a:t>d.keys</a:t>
            </a:r>
            <a:r>
              <a:rPr lang="en-US" altLang="zh-CN" sz="2400" dirty="0"/>
              <a:t>() </a:t>
            </a:r>
            <a:r>
              <a:rPr lang="en-US" altLang="zh-CN" sz="2400" dirty="0" smtClean="0"/>
              <a:t>                 </a:t>
            </a:r>
            <a:r>
              <a:rPr lang="en-US" altLang="zh-CN" sz="2400" dirty="0" smtClean="0">
                <a:solidFill>
                  <a:srgbClr val="FF0000"/>
                </a:solidFill>
              </a:rPr>
              <a:t># </a:t>
            </a:r>
            <a:r>
              <a:rPr lang="en-US" altLang="zh-CN" sz="2400" dirty="0">
                <a:solidFill>
                  <a:srgbClr val="FF0000"/>
                </a:solidFill>
              </a:rPr>
              <a:t>List of </a:t>
            </a:r>
            <a:r>
              <a:rPr lang="en-US" altLang="zh-CN" sz="2400" i="1" dirty="0">
                <a:solidFill>
                  <a:srgbClr val="FF0000"/>
                </a:solidFill>
              </a:rPr>
              <a:t>current </a:t>
            </a:r>
            <a:r>
              <a:rPr lang="en-US" altLang="zh-CN" sz="2400" dirty="0">
                <a:solidFill>
                  <a:srgbClr val="FF0000"/>
                </a:solidFill>
              </a:rPr>
              <a:t>keys</a:t>
            </a:r>
            <a:br>
              <a:rPr lang="en-US" altLang="zh-CN" sz="2400" dirty="0">
                <a:solidFill>
                  <a:srgbClr val="FF0000"/>
                </a:solidFill>
              </a:rPr>
            </a:br>
            <a:r>
              <a:rPr lang="en-US" altLang="zh-CN" sz="2400" dirty="0">
                <a:solidFill>
                  <a:srgbClr val="1603A1"/>
                </a:solidFill>
              </a:rPr>
              <a:t>[‘user’, ‘p’, ‘</a:t>
            </a:r>
            <a:r>
              <a:rPr lang="en-US" altLang="zh-CN" sz="2400" dirty="0" err="1">
                <a:solidFill>
                  <a:srgbClr val="1603A1"/>
                </a:solidFill>
              </a:rPr>
              <a:t>i</a:t>
            </a:r>
            <a:r>
              <a:rPr lang="en-US" altLang="zh-CN" sz="2400" dirty="0">
                <a:solidFill>
                  <a:srgbClr val="1603A1"/>
                </a:solidFill>
              </a:rPr>
              <a:t>’]</a:t>
            </a:r>
            <a:r>
              <a:rPr lang="en-US" altLang="zh-CN" sz="2400" dirty="0"/>
              <a:t/>
            </a:r>
            <a:br>
              <a:rPr lang="en-US" altLang="zh-CN" sz="2400" dirty="0"/>
            </a:br>
            <a:endParaRPr lang="en-US" altLang="zh-CN" sz="2400" dirty="0" smtClean="0"/>
          </a:p>
          <a:p>
            <a:r>
              <a:rPr lang="en-US" altLang="zh-CN" sz="2400" dirty="0" smtClean="0"/>
              <a:t>&gt;&gt;&gt; </a:t>
            </a:r>
            <a:r>
              <a:rPr lang="en-US" altLang="zh-CN" sz="2400" dirty="0" err="1"/>
              <a:t>d.values</a:t>
            </a:r>
            <a:r>
              <a:rPr lang="en-US" altLang="zh-CN" sz="2400" dirty="0" smtClean="0"/>
              <a:t>()                </a:t>
            </a:r>
            <a:r>
              <a:rPr lang="en-US" altLang="zh-CN" sz="2400" dirty="0">
                <a:solidFill>
                  <a:srgbClr val="FF0000"/>
                </a:solidFill>
              </a:rPr>
              <a:t># List of </a:t>
            </a:r>
            <a:r>
              <a:rPr lang="en-US" altLang="zh-CN" sz="2400" i="1" dirty="0">
                <a:solidFill>
                  <a:srgbClr val="FF0000"/>
                </a:solidFill>
              </a:rPr>
              <a:t>current </a:t>
            </a:r>
            <a:r>
              <a:rPr lang="en-US" altLang="zh-CN" sz="2400" dirty="0">
                <a:solidFill>
                  <a:srgbClr val="FF0000"/>
                </a:solidFill>
              </a:rPr>
              <a:t>values.</a:t>
            </a:r>
            <a:br>
              <a:rPr lang="en-US" altLang="zh-CN" sz="2400" dirty="0">
                <a:solidFill>
                  <a:srgbClr val="FF0000"/>
                </a:solidFill>
              </a:rPr>
            </a:br>
            <a:r>
              <a:rPr lang="en-US" altLang="zh-CN" sz="2400" dirty="0">
                <a:solidFill>
                  <a:srgbClr val="1603A1"/>
                </a:solidFill>
              </a:rPr>
              <a:t>[‘bozo’, 1234, 34]</a:t>
            </a:r>
            <a:br>
              <a:rPr lang="en-US" altLang="zh-CN" sz="2400" dirty="0">
                <a:solidFill>
                  <a:srgbClr val="1603A1"/>
                </a:solidFill>
              </a:rPr>
            </a:br>
            <a:endParaRPr lang="en-US" altLang="zh-CN" sz="2400" dirty="0" smtClean="0">
              <a:solidFill>
                <a:srgbClr val="1603A1"/>
              </a:solidFill>
            </a:endParaRPr>
          </a:p>
          <a:p>
            <a:r>
              <a:rPr lang="en-US" altLang="zh-CN" sz="2400" dirty="0" smtClean="0"/>
              <a:t>&gt;&gt;&gt; </a:t>
            </a:r>
            <a:r>
              <a:rPr lang="en-US" altLang="zh-CN" sz="2400" dirty="0" err="1"/>
              <a:t>d.items</a:t>
            </a:r>
            <a:r>
              <a:rPr lang="en-US" altLang="zh-CN" sz="2400" dirty="0"/>
              <a:t>() </a:t>
            </a:r>
            <a:r>
              <a:rPr lang="en-US" altLang="zh-CN" sz="2400" dirty="0" smtClean="0"/>
              <a:t>                </a:t>
            </a:r>
            <a:r>
              <a:rPr lang="en-US" altLang="zh-CN" sz="2400" dirty="0" smtClean="0">
                <a:solidFill>
                  <a:srgbClr val="FF0000"/>
                </a:solidFill>
              </a:rPr>
              <a:t># </a:t>
            </a:r>
            <a:r>
              <a:rPr lang="en-US" altLang="zh-CN" sz="2400" dirty="0">
                <a:solidFill>
                  <a:srgbClr val="FF0000"/>
                </a:solidFill>
              </a:rPr>
              <a:t>List of item tuples.</a:t>
            </a:r>
            <a:br>
              <a:rPr lang="en-US" altLang="zh-CN" sz="2400" dirty="0">
                <a:solidFill>
                  <a:srgbClr val="FF0000"/>
                </a:solidFill>
              </a:rPr>
            </a:br>
            <a:r>
              <a:rPr lang="en-US" altLang="zh-CN" sz="2400" dirty="0">
                <a:solidFill>
                  <a:srgbClr val="1603A1"/>
                </a:solidFill>
              </a:rPr>
              <a:t>[(‘</a:t>
            </a:r>
            <a:r>
              <a:rPr lang="en-US" altLang="zh-CN" sz="2400" dirty="0" err="1">
                <a:solidFill>
                  <a:srgbClr val="1603A1"/>
                </a:solidFill>
              </a:rPr>
              <a:t>user’,‘bozo</a:t>
            </a:r>
            <a:r>
              <a:rPr lang="en-US" altLang="zh-CN" sz="2400" dirty="0">
                <a:solidFill>
                  <a:srgbClr val="1603A1"/>
                </a:solidFill>
              </a:rPr>
              <a:t>’), (‘p’,1234), (‘i’,34)] </a:t>
            </a:r>
            <a:endParaRPr lang="zh-CN" altLang="en-US" sz="2400" dirty="0">
              <a:solidFill>
                <a:srgbClr val="1603A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4980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10801349" y="6409373"/>
            <a:ext cx="1390651" cy="365125"/>
          </a:xfrm>
        </p:spPr>
        <p:txBody>
          <a:bodyPr/>
          <a:lstStyle/>
          <a:p>
            <a:fld id="{51D91E7F-84B6-4064-9D4E-CC7D244BCA04}" type="slidenum">
              <a:rPr lang="zh-CN" altLang="en-US" smtClean="0"/>
              <a:pPr/>
              <a:t>36</a:t>
            </a:fld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3060873" y="2348498"/>
            <a:ext cx="5977919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44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Boolean expressions</a:t>
            </a:r>
            <a:endParaRPr lang="zh-CN" altLang="en-US" sz="4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7693" y="3958480"/>
            <a:ext cx="3246015" cy="2211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233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695325" y="287665"/>
            <a:ext cx="30454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latin typeface="微软雅黑" panose="020B0503020204020204" pitchFamily="34" charset="-122"/>
              </a:rPr>
              <a:t>True and False</a:t>
            </a:r>
            <a:endParaRPr lang="zh-CN" altLang="en-US" sz="2800" b="1" dirty="0">
              <a:latin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10801349" y="6409373"/>
            <a:ext cx="1390651" cy="365125"/>
          </a:xfrm>
        </p:spPr>
        <p:txBody>
          <a:bodyPr/>
          <a:lstStyle/>
          <a:p>
            <a:fld id="{51D91E7F-84B6-4064-9D4E-CC7D244BCA04}" type="slidenum">
              <a:rPr lang="zh-CN" altLang="en-US" smtClean="0"/>
              <a:pPr/>
              <a:t>37</a:t>
            </a:fld>
            <a:endParaRPr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831272" y="1357746"/>
            <a:ext cx="56332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b="1" i="1" dirty="0">
                <a:solidFill>
                  <a:srgbClr val="FF0000"/>
                </a:solidFill>
              </a:rPr>
              <a:t>True</a:t>
            </a:r>
            <a:r>
              <a:rPr lang="en-US" altLang="zh-CN" sz="2400" b="1" i="1" dirty="0"/>
              <a:t> </a:t>
            </a:r>
            <a:r>
              <a:rPr lang="en-US" altLang="zh-CN" sz="2400" b="1" dirty="0"/>
              <a:t>and </a:t>
            </a:r>
            <a:r>
              <a:rPr lang="en-US" altLang="zh-CN" sz="2400" b="1" i="1" dirty="0">
                <a:solidFill>
                  <a:srgbClr val="FF0000"/>
                </a:solidFill>
              </a:rPr>
              <a:t>False </a:t>
            </a:r>
            <a:r>
              <a:rPr lang="en-US" altLang="zh-CN" sz="2400" b="1" dirty="0"/>
              <a:t>are constants</a:t>
            </a:r>
            <a:r>
              <a:rPr lang="en-US" altLang="zh-CN" sz="2400" dirty="0"/>
              <a:t> </a:t>
            </a:r>
            <a:endParaRPr lang="zh-CN" altLang="en-US" sz="2400" dirty="0"/>
          </a:p>
        </p:txBody>
      </p:sp>
      <p:sp>
        <p:nvSpPr>
          <p:cNvPr id="3" name="文本框 2"/>
          <p:cNvSpPr txBox="1"/>
          <p:nvPr/>
        </p:nvSpPr>
        <p:spPr>
          <a:xfrm>
            <a:off x="831272" y="2244437"/>
            <a:ext cx="787427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/>
              <a:t>Other values are treated as equivalent to either</a:t>
            </a:r>
            <a:br>
              <a:rPr lang="en-US" altLang="zh-CN" sz="2400" dirty="0"/>
            </a:br>
            <a:r>
              <a:rPr lang="en-US" altLang="zh-CN" sz="2400" dirty="0">
                <a:solidFill>
                  <a:srgbClr val="FF0000"/>
                </a:solidFill>
              </a:rPr>
              <a:t>True</a:t>
            </a:r>
            <a:r>
              <a:rPr lang="en-US" altLang="zh-CN" sz="2400" dirty="0"/>
              <a:t> or </a:t>
            </a:r>
            <a:r>
              <a:rPr lang="en-US" altLang="zh-CN" sz="2400" dirty="0">
                <a:solidFill>
                  <a:srgbClr val="FF0000"/>
                </a:solidFill>
              </a:rPr>
              <a:t>False</a:t>
            </a:r>
            <a:r>
              <a:rPr lang="en-US" altLang="zh-CN" sz="2400" dirty="0"/>
              <a:t> when used in conditionals: </a:t>
            </a:r>
            <a:endParaRPr lang="zh-CN" altLang="en-US" sz="2400" dirty="0"/>
          </a:p>
        </p:txBody>
      </p:sp>
      <p:sp>
        <p:nvSpPr>
          <p:cNvPr id="5" name="文本框 4"/>
          <p:cNvSpPr txBox="1"/>
          <p:nvPr/>
        </p:nvSpPr>
        <p:spPr>
          <a:xfrm>
            <a:off x="1237673" y="3205018"/>
            <a:ext cx="664553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100" dirty="0">
                <a:solidFill>
                  <a:srgbClr val="FF0000"/>
                </a:solidFill>
              </a:rPr>
              <a:t>False</a:t>
            </a:r>
            <a:r>
              <a:rPr lang="en-US" altLang="zh-CN" sz="2100" dirty="0"/>
              <a:t>: zero, </a:t>
            </a:r>
            <a:r>
              <a:rPr lang="en-US" altLang="zh-CN" sz="2100" dirty="0">
                <a:solidFill>
                  <a:srgbClr val="FF0000"/>
                </a:solidFill>
              </a:rPr>
              <a:t>None</a:t>
            </a:r>
            <a:r>
              <a:rPr lang="en-US" altLang="zh-CN" sz="2100" dirty="0"/>
              <a:t>, empty </a:t>
            </a:r>
            <a:r>
              <a:rPr lang="en-US" altLang="zh-CN" sz="2100" dirty="0" smtClean="0"/>
              <a:t>containers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100" dirty="0" smtClean="0">
                <a:solidFill>
                  <a:srgbClr val="FF0000"/>
                </a:solidFill>
              </a:rPr>
              <a:t>True</a:t>
            </a:r>
            <a:r>
              <a:rPr lang="en-US" altLang="zh-CN" sz="2100" dirty="0"/>
              <a:t>: non-zero numbers, non-empty objects </a:t>
            </a:r>
            <a:endParaRPr lang="zh-CN" altLang="en-US" sz="2100" dirty="0"/>
          </a:p>
        </p:txBody>
      </p:sp>
      <p:sp>
        <p:nvSpPr>
          <p:cNvPr id="6" name="文本框 5"/>
          <p:cNvSpPr txBox="1"/>
          <p:nvPr/>
        </p:nvSpPr>
        <p:spPr>
          <a:xfrm>
            <a:off x="831272" y="4285674"/>
            <a:ext cx="79303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b="1" dirty="0"/>
              <a:t>Comparison operators: ==, !=, &lt;, &lt;=, etc. </a:t>
            </a:r>
            <a:endParaRPr lang="zh-CN" altLang="en-US" sz="2400" b="1" dirty="0"/>
          </a:p>
        </p:txBody>
      </p:sp>
      <p:sp>
        <p:nvSpPr>
          <p:cNvPr id="7" name="文本框 6"/>
          <p:cNvSpPr txBox="1"/>
          <p:nvPr/>
        </p:nvSpPr>
        <p:spPr>
          <a:xfrm>
            <a:off x="1237673" y="4904419"/>
            <a:ext cx="480131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200" b="1" dirty="0"/>
              <a:t>X == </a:t>
            </a:r>
            <a:r>
              <a:rPr lang="en-US" altLang="zh-CN" sz="2200" b="1" dirty="0" smtClean="0"/>
              <a:t>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2200" dirty="0" smtClean="0"/>
              <a:t>X </a:t>
            </a:r>
            <a:r>
              <a:rPr lang="en-US" altLang="zh-CN" sz="2200" dirty="0"/>
              <a:t>and Y have same </a:t>
            </a:r>
            <a:r>
              <a:rPr lang="en-US" altLang="zh-CN" sz="2200" dirty="0" smtClean="0"/>
              <a:t>value	</a:t>
            </a:r>
            <a:endParaRPr lang="en-US" altLang="zh-CN" sz="2200" dirty="0"/>
          </a:p>
        </p:txBody>
      </p:sp>
      <p:sp>
        <p:nvSpPr>
          <p:cNvPr id="8" name="文本框 7"/>
          <p:cNvSpPr txBox="1"/>
          <p:nvPr/>
        </p:nvSpPr>
        <p:spPr>
          <a:xfrm>
            <a:off x="1237673" y="5673860"/>
            <a:ext cx="643156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altLang="zh-CN" sz="2200" b="1" dirty="0"/>
              <a:t>X is Y </a:t>
            </a:r>
            <a:r>
              <a:rPr lang="en-US" altLang="zh-CN" sz="2200" dirty="0" smtClean="0"/>
              <a:t>:</a:t>
            </a:r>
          </a:p>
          <a:p>
            <a:pPr marL="742950" lvl="2" indent="-285750">
              <a:buFont typeface="Arial" panose="020B0604020202020204" pitchFamily="34" charset="0"/>
              <a:buChar char="•"/>
            </a:pPr>
            <a:r>
              <a:rPr lang="en-US" altLang="zh-CN" sz="2200" dirty="0" smtClean="0"/>
              <a:t>X </a:t>
            </a:r>
            <a:r>
              <a:rPr lang="en-US" altLang="zh-CN" sz="2200" dirty="0"/>
              <a:t>and Y refer to the </a:t>
            </a:r>
            <a:r>
              <a:rPr lang="en-US" altLang="zh-CN" sz="2200" i="1" dirty="0"/>
              <a:t>exact same </a:t>
            </a:r>
            <a:r>
              <a:rPr lang="en-US" altLang="zh-CN" sz="2200" i="1" dirty="0" smtClean="0"/>
              <a:t>object</a:t>
            </a:r>
            <a:endParaRPr lang="zh-CN" altLang="en-US" sz="2200" dirty="0"/>
          </a:p>
        </p:txBody>
      </p:sp>
    </p:spTree>
    <p:extLst>
      <p:ext uri="{BB962C8B-B14F-4D97-AF65-F5344CB8AC3E}">
        <p14:creationId xmlns:p14="http://schemas.microsoft.com/office/powerpoint/2010/main" val="1818260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695324" y="287665"/>
            <a:ext cx="46340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latin typeface="微软雅黑" panose="020B0503020204020204" pitchFamily="34" charset="-122"/>
              </a:rPr>
              <a:t>Logical operators</a:t>
            </a:r>
            <a:endParaRPr lang="zh-CN" altLang="en-US" sz="2800" b="1" dirty="0">
              <a:latin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10801349" y="6409373"/>
            <a:ext cx="1390651" cy="365125"/>
          </a:xfrm>
        </p:spPr>
        <p:txBody>
          <a:bodyPr/>
          <a:lstStyle/>
          <a:p>
            <a:fld id="{51D91E7F-84B6-4064-9D4E-CC7D244BCA04}" type="slidenum">
              <a:rPr lang="zh-CN" altLang="en-US" smtClean="0"/>
              <a:pPr/>
              <a:t>38</a:t>
            </a:fld>
            <a:endParaRPr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895928" y="1865746"/>
            <a:ext cx="80057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b="1" dirty="0"/>
              <a:t>You can also combine Boolean expressions</a:t>
            </a:r>
            <a:r>
              <a:rPr lang="en-US" altLang="zh-CN" sz="2400" b="1" dirty="0" smtClean="0"/>
              <a:t>.</a:t>
            </a:r>
            <a:endParaRPr lang="en-US" altLang="zh-CN" sz="2400" b="1" dirty="0"/>
          </a:p>
        </p:txBody>
      </p:sp>
      <p:sp>
        <p:nvSpPr>
          <p:cNvPr id="3" name="文本框 2"/>
          <p:cNvSpPr txBox="1"/>
          <p:nvPr/>
        </p:nvSpPr>
        <p:spPr>
          <a:xfrm>
            <a:off x="1330036" y="2549236"/>
            <a:ext cx="602055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200" i="1" dirty="0">
                <a:solidFill>
                  <a:srgbClr val="FF0000"/>
                </a:solidFill>
              </a:rPr>
              <a:t>True </a:t>
            </a:r>
            <a:r>
              <a:rPr lang="en-US" altLang="zh-CN" sz="2200" dirty="0"/>
              <a:t>if a is True and b is True: </a:t>
            </a:r>
            <a:r>
              <a:rPr lang="en-US" altLang="zh-CN" sz="2200" b="1" dirty="0"/>
              <a:t>a </a:t>
            </a:r>
            <a:r>
              <a:rPr lang="en-US" altLang="zh-CN" sz="2200" b="1" dirty="0">
                <a:solidFill>
                  <a:srgbClr val="FF0000"/>
                </a:solidFill>
              </a:rPr>
              <a:t>and</a:t>
            </a:r>
            <a:r>
              <a:rPr lang="en-US" altLang="zh-CN" sz="2200" b="1" dirty="0"/>
              <a:t> 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200" i="1" dirty="0" smtClean="0">
                <a:solidFill>
                  <a:srgbClr val="FF0000"/>
                </a:solidFill>
              </a:rPr>
              <a:t>True</a:t>
            </a:r>
            <a:r>
              <a:rPr lang="en-US" altLang="zh-CN" sz="2200" i="1" dirty="0" smtClean="0"/>
              <a:t> </a:t>
            </a:r>
            <a:r>
              <a:rPr lang="en-US" altLang="zh-CN" sz="2200" dirty="0"/>
              <a:t>if a is True or b is True: </a:t>
            </a:r>
            <a:r>
              <a:rPr lang="en-US" altLang="zh-CN" sz="2200" b="1" dirty="0"/>
              <a:t>a </a:t>
            </a:r>
            <a:r>
              <a:rPr lang="en-US" altLang="zh-CN" sz="2200" b="1" dirty="0">
                <a:solidFill>
                  <a:srgbClr val="FF0000"/>
                </a:solidFill>
              </a:rPr>
              <a:t>or</a:t>
            </a:r>
            <a:r>
              <a:rPr lang="en-US" altLang="zh-CN" sz="2200" b="1" dirty="0"/>
              <a:t> 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200" i="1" dirty="0" smtClean="0">
                <a:solidFill>
                  <a:srgbClr val="FF0000"/>
                </a:solidFill>
              </a:rPr>
              <a:t>True</a:t>
            </a:r>
            <a:r>
              <a:rPr lang="en-US" altLang="zh-CN" sz="2200" i="1" dirty="0" smtClean="0"/>
              <a:t> </a:t>
            </a:r>
            <a:r>
              <a:rPr lang="en-US" altLang="zh-CN" sz="2200" dirty="0"/>
              <a:t>if a is False: </a:t>
            </a:r>
            <a:r>
              <a:rPr lang="en-US" altLang="zh-CN" sz="2200" b="1" dirty="0">
                <a:solidFill>
                  <a:srgbClr val="FF0000"/>
                </a:solidFill>
              </a:rPr>
              <a:t>not</a:t>
            </a:r>
            <a:r>
              <a:rPr lang="en-US" altLang="zh-CN" sz="2200" b="1" dirty="0"/>
              <a:t> a</a:t>
            </a:r>
            <a:r>
              <a:rPr lang="en-US" altLang="zh-CN" sz="2200" dirty="0"/>
              <a:t> </a:t>
            </a:r>
            <a:endParaRPr lang="zh-CN" altLang="en-US" sz="2200" dirty="0"/>
          </a:p>
        </p:txBody>
      </p:sp>
      <p:graphicFrame>
        <p:nvGraphicFramePr>
          <p:cNvPr id="6" name="Group 1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5128201"/>
              </p:ext>
            </p:extLst>
          </p:nvPr>
        </p:nvGraphicFramePr>
        <p:xfrm>
          <a:off x="1264949" y="4357254"/>
          <a:ext cx="7546541" cy="1913572"/>
        </p:xfrm>
        <a:graphic>
          <a:graphicData uri="http://schemas.openxmlformats.org/drawingml/2006/table">
            <a:tbl>
              <a:tblPr/>
              <a:tblGrid>
                <a:gridCol w="1918612">
                  <a:extLst>
                    <a:ext uri="{9D8B030D-6E8A-4147-A177-3AD203B41FA5}">
                      <a16:colId xmlns:a16="http://schemas.microsoft.com/office/drawing/2014/main" val="2857398267"/>
                    </a:ext>
                  </a:extLst>
                </a:gridCol>
                <a:gridCol w="4193538">
                  <a:extLst>
                    <a:ext uri="{9D8B030D-6E8A-4147-A177-3AD203B41FA5}">
                      <a16:colId xmlns:a16="http://schemas.microsoft.com/office/drawing/2014/main" val="2631405078"/>
                    </a:ext>
                  </a:extLst>
                </a:gridCol>
                <a:gridCol w="1434391">
                  <a:extLst>
                    <a:ext uri="{9D8B030D-6E8A-4147-A177-3AD203B41FA5}">
                      <a16:colId xmlns:a16="http://schemas.microsoft.com/office/drawing/2014/main" val="389307711"/>
                    </a:ext>
                  </a:extLst>
                </a:gridCol>
              </a:tblGrid>
              <a:tr h="47839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808080"/>
                        </a:buClr>
                        <a:buSzPct val="6000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800000"/>
                        </a:buClr>
                        <a:defRPr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5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12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C0C0C0"/>
                        </a:buClr>
                        <a:buSzPct val="5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anose="05000000000000000000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anose="05000000000000000000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anose="05000000000000000000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anose="05000000000000000000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Operator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808080"/>
                        </a:buClr>
                        <a:buSzPct val="6000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800000"/>
                        </a:buClr>
                        <a:defRPr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5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12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C0C0C0"/>
                        </a:buClr>
                        <a:buSzPct val="5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anose="05000000000000000000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anose="05000000000000000000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anose="05000000000000000000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anose="05000000000000000000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Example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808080"/>
                        </a:buClr>
                        <a:buSzPct val="6000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800000"/>
                        </a:buClr>
                        <a:defRPr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5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12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C0C0C0"/>
                        </a:buClr>
                        <a:buSzPct val="5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anose="05000000000000000000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anose="05000000000000000000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anose="05000000000000000000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anose="05000000000000000000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Result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7942900"/>
                  </a:ext>
                </a:extLst>
              </a:tr>
              <a:tr h="47839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808080"/>
                        </a:buClr>
                        <a:buSzPct val="6000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800000"/>
                        </a:buClr>
                        <a:defRPr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5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12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C0C0C0"/>
                        </a:buClr>
                        <a:buSzPct val="5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anose="05000000000000000000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anose="05000000000000000000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anose="05000000000000000000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anose="05000000000000000000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and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808080"/>
                        </a:buClr>
                        <a:buSzPct val="6000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800000"/>
                        </a:buClr>
                        <a:defRPr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5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12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C0C0C0"/>
                        </a:buClr>
                        <a:buSzPct val="5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anose="05000000000000000000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anose="05000000000000000000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anose="05000000000000000000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anose="05000000000000000000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9 != 6 and 2 &lt; 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808080"/>
                        </a:buClr>
                        <a:buSzPct val="6000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800000"/>
                        </a:buClr>
                        <a:defRPr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5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12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C0C0C0"/>
                        </a:buClr>
                        <a:buSzPct val="5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anose="05000000000000000000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anose="05000000000000000000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anose="05000000000000000000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anose="05000000000000000000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True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1098989"/>
                  </a:ext>
                </a:extLst>
              </a:tr>
              <a:tr h="47839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808080"/>
                        </a:buClr>
                        <a:buSzPct val="6000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800000"/>
                        </a:buClr>
                        <a:defRPr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5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12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C0C0C0"/>
                        </a:buClr>
                        <a:buSzPct val="5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anose="05000000000000000000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anose="05000000000000000000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anose="05000000000000000000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anose="05000000000000000000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or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808080"/>
                        </a:buClr>
                        <a:buSzPct val="6000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800000"/>
                        </a:buClr>
                        <a:defRPr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5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12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C0C0C0"/>
                        </a:buClr>
                        <a:buSzPct val="5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anose="05000000000000000000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anose="05000000000000000000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anose="05000000000000000000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anose="05000000000000000000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 == 3 or -1 &lt; 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808080"/>
                        </a:buClr>
                        <a:buSzPct val="6000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800000"/>
                        </a:buClr>
                        <a:defRPr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5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12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C0C0C0"/>
                        </a:buClr>
                        <a:buSzPct val="5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anose="05000000000000000000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anose="05000000000000000000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anose="05000000000000000000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anose="05000000000000000000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True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2949130"/>
                  </a:ext>
                </a:extLst>
              </a:tr>
              <a:tr h="47839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808080"/>
                        </a:buClr>
                        <a:buSzPct val="6000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800000"/>
                        </a:buClr>
                        <a:defRPr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5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12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C0C0C0"/>
                        </a:buClr>
                        <a:buSzPct val="5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anose="05000000000000000000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anose="05000000000000000000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anose="05000000000000000000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anose="05000000000000000000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not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808080"/>
                        </a:buClr>
                        <a:buSzPct val="6000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800000"/>
                        </a:buClr>
                        <a:defRPr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5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12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C0C0C0"/>
                        </a:buClr>
                        <a:buSzPct val="5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anose="05000000000000000000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anose="05000000000000000000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anose="05000000000000000000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anose="05000000000000000000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not 7 &gt; 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808080"/>
                        </a:buClr>
                        <a:buSzPct val="6000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800000"/>
                        </a:buClr>
                        <a:defRPr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5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12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C0C0C0"/>
                        </a:buClr>
                        <a:buSzPct val="5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anose="05000000000000000000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anose="05000000000000000000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anose="05000000000000000000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anose="05000000000000000000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False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69088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07455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695324" y="287665"/>
            <a:ext cx="46340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latin typeface="微软雅黑" panose="020B0503020204020204" pitchFamily="34" charset="-122"/>
              </a:rPr>
              <a:t>Logical operators</a:t>
            </a:r>
            <a:endParaRPr lang="zh-CN" altLang="en-US" sz="2800" b="1" dirty="0">
              <a:latin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10801349" y="6409373"/>
            <a:ext cx="1390651" cy="365125"/>
          </a:xfrm>
        </p:spPr>
        <p:txBody>
          <a:bodyPr/>
          <a:lstStyle/>
          <a:p>
            <a:fld id="{51D91E7F-84B6-4064-9D4E-CC7D244BCA04}" type="slidenum">
              <a:rPr lang="zh-CN" altLang="en-US" smtClean="0"/>
              <a:pPr/>
              <a:t>39</a:t>
            </a:fld>
            <a:endParaRPr lang="zh-CN" altLang="en-US" dirty="0"/>
          </a:p>
        </p:txBody>
      </p:sp>
      <p:graphicFrame>
        <p:nvGraphicFramePr>
          <p:cNvPr id="7" name="Group 7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3490234"/>
              </p:ext>
            </p:extLst>
          </p:nvPr>
        </p:nvGraphicFramePr>
        <p:xfrm>
          <a:off x="762000" y="1541463"/>
          <a:ext cx="10284690" cy="4212789"/>
        </p:xfrm>
        <a:graphic>
          <a:graphicData uri="http://schemas.openxmlformats.org/drawingml/2006/table">
            <a:tbl>
              <a:tblPr/>
              <a:tblGrid>
                <a:gridCol w="2066409">
                  <a:extLst>
                    <a:ext uri="{9D8B030D-6E8A-4147-A177-3AD203B41FA5}">
                      <a16:colId xmlns:a16="http://schemas.microsoft.com/office/drawing/2014/main" val="2088519985"/>
                    </a:ext>
                  </a:extLst>
                </a:gridCol>
                <a:gridCol w="3581776">
                  <a:extLst>
                    <a:ext uri="{9D8B030D-6E8A-4147-A177-3AD203B41FA5}">
                      <a16:colId xmlns:a16="http://schemas.microsoft.com/office/drawing/2014/main" val="904876571"/>
                    </a:ext>
                  </a:extLst>
                </a:gridCol>
                <a:gridCol w="2570096">
                  <a:extLst>
                    <a:ext uri="{9D8B030D-6E8A-4147-A177-3AD203B41FA5}">
                      <a16:colId xmlns:a16="http://schemas.microsoft.com/office/drawing/2014/main" val="2620480097"/>
                    </a:ext>
                  </a:extLst>
                </a:gridCol>
                <a:gridCol w="2066409">
                  <a:extLst>
                    <a:ext uri="{9D8B030D-6E8A-4147-A177-3AD203B41FA5}">
                      <a16:colId xmlns:a16="http://schemas.microsoft.com/office/drawing/2014/main" val="3651878107"/>
                    </a:ext>
                  </a:extLst>
                </a:gridCol>
              </a:tblGrid>
              <a:tr h="601827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808080"/>
                        </a:buClr>
                        <a:buSzPct val="6000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800000"/>
                        </a:buClr>
                        <a:defRPr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5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12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C0C0C0"/>
                        </a:buClr>
                        <a:buSzPct val="5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anose="05000000000000000000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anose="05000000000000000000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anose="05000000000000000000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anose="05000000000000000000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Operator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808080"/>
                        </a:buClr>
                        <a:buSzPct val="6000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800000"/>
                        </a:buClr>
                        <a:defRPr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5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12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C0C0C0"/>
                        </a:buClr>
                        <a:buSzPct val="5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anose="05000000000000000000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anose="05000000000000000000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anose="05000000000000000000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anose="05000000000000000000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Meaning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808080"/>
                        </a:buClr>
                        <a:buSzPct val="6000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800000"/>
                        </a:buClr>
                        <a:defRPr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5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12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C0C0C0"/>
                        </a:buClr>
                        <a:buSzPct val="5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anose="05000000000000000000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anose="05000000000000000000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anose="05000000000000000000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anose="05000000000000000000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Example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808080"/>
                        </a:buClr>
                        <a:buSzPct val="6000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800000"/>
                        </a:buClr>
                        <a:defRPr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5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12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C0C0C0"/>
                        </a:buClr>
                        <a:buSzPct val="5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anose="05000000000000000000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anose="05000000000000000000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anose="05000000000000000000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anose="05000000000000000000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Result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2172632"/>
                  </a:ext>
                </a:extLst>
              </a:tr>
              <a:tr h="601827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808080"/>
                        </a:buClr>
                        <a:buSzPct val="6000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800000"/>
                        </a:buClr>
                        <a:defRPr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5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12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C0C0C0"/>
                        </a:buClr>
                        <a:buSzPct val="5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anose="05000000000000000000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anose="05000000000000000000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anose="05000000000000000000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anose="05000000000000000000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==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808080"/>
                        </a:buClr>
                        <a:buSzPct val="6000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800000"/>
                        </a:buClr>
                        <a:defRPr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5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12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C0C0C0"/>
                        </a:buClr>
                        <a:buSzPct val="5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anose="05000000000000000000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anose="05000000000000000000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anose="05000000000000000000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anose="05000000000000000000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equals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808080"/>
                        </a:buClr>
                        <a:buSzPct val="6000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800000"/>
                        </a:buClr>
                        <a:defRPr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5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12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C0C0C0"/>
                        </a:buClr>
                        <a:buSzPct val="5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anose="05000000000000000000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anose="05000000000000000000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anose="05000000000000000000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anose="05000000000000000000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 + 1 == 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808080"/>
                        </a:buClr>
                        <a:buSzPct val="6000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800000"/>
                        </a:buClr>
                        <a:defRPr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5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12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C0C0C0"/>
                        </a:buClr>
                        <a:buSzPct val="5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anose="05000000000000000000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anose="05000000000000000000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anose="05000000000000000000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anose="05000000000000000000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True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2968761"/>
                  </a:ext>
                </a:extLst>
              </a:tr>
              <a:tr h="601827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808080"/>
                        </a:buClr>
                        <a:buSzPct val="6000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800000"/>
                        </a:buClr>
                        <a:defRPr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5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12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C0C0C0"/>
                        </a:buClr>
                        <a:buSzPct val="5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anose="05000000000000000000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anose="05000000000000000000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anose="05000000000000000000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anose="05000000000000000000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!=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808080"/>
                        </a:buClr>
                        <a:buSzPct val="6000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800000"/>
                        </a:buClr>
                        <a:defRPr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5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12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C0C0C0"/>
                        </a:buClr>
                        <a:buSzPct val="5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anose="05000000000000000000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anose="05000000000000000000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anose="05000000000000000000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anose="05000000000000000000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does not equal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808080"/>
                        </a:buClr>
                        <a:buSzPct val="6000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800000"/>
                        </a:buClr>
                        <a:defRPr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5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12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C0C0C0"/>
                        </a:buClr>
                        <a:buSzPct val="5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anose="05000000000000000000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anose="05000000000000000000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anose="05000000000000000000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anose="05000000000000000000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3.2 != 2.5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808080"/>
                        </a:buClr>
                        <a:buSzPct val="6000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800000"/>
                        </a:buClr>
                        <a:defRPr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5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12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C0C0C0"/>
                        </a:buClr>
                        <a:buSzPct val="5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anose="05000000000000000000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anose="05000000000000000000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anose="05000000000000000000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anose="05000000000000000000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True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1480010"/>
                  </a:ext>
                </a:extLst>
              </a:tr>
              <a:tr h="601827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808080"/>
                        </a:buClr>
                        <a:buSzPct val="6000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800000"/>
                        </a:buClr>
                        <a:defRPr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5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12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C0C0C0"/>
                        </a:buClr>
                        <a:buSzPct val="5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anose="05000000000000000000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anose="05000000000000000000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anose="05000000000000000000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anose="05000000000000000000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&lt;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808080"/>
                        </a:buClr>
                        <a:buSzPct val="6000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800000"/>
                        </a:buClr>
                        <a:defRPr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5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12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C0C0C0"/>
                        </a:buClr>
                        <a:buSzPct val="5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anose="05000000000000000000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anose="05000000000000000000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anose="05000000000000000000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anose="05000000000000000000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less than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808080"/>
                        </a:buClr>
                        <a:buSzPct val="6000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800000"/>
                        </a:buClr>
                        <a:defRPr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5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12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C0C0C0"/>
                        </a:buClr>
                        <a:buSzPct val="5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anose="05000000000000000000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anose="05000000000000000000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anose="05000000000000000000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anose="05000000000000000000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10 &lt; 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808080"/>
                        </a:buClr>
                        <a:buSzPct val="6000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800000"/>
                        </a:buClr>
                        <a:defRPr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5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12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C0C0C0"/>
                        </a:buClr>
                        <a:buSzPct val="5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anose="05000000000000000000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anose="05000000000000000000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anose="05000000000000000000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anose="05000000000000000000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False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2924235"/>
                  </a:ext>
                </a:extLst>
              </a:tr>
              <a:tr h="601827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808080"/>
                        </a:buClr>
                        <a:buSzPct val="6000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800000"/>
                        </a:buClr>
                        <a:defRPr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5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12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C0C0C0"/>
                        </a:buClr>
                        <a:buSzPct val="5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anose="05000000000000000000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anose="05000000000000000000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anose="05000000000000000000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anose="05000000000000000000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&gt;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808080"/>
                        </a:buClr>
                        <a:buSzPct val="6000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800000"/>
                        </a:buClr>
                        <a:defRPr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5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12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C0C0C0"/>
                        </a:buClr>
                        <a:buSzPct val="5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anose="05000000000000000000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anose="05000000000000000000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anose="05000000000000000000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anose="05000000000000000000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greater than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808080"/>
                        </a:buClr>
                        <a:buSzPct val="6000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800000"/>
                        </a:buClr>
                        <a:defRPr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5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12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C0C0C0"/>
                        </a:buClr>
                        <a:buSzPct val="5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anose="05000000000000000000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anose="05000000000000000000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anose="05000000000000000000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anose="05000000000000000000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10 &gt; 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808080"/>
                        </a:buClr>
                        <a:buSzPct val="6000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800000"/>
                        </a:buClr>
                        <a:defRPr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5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12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C0C0C0"/>
                        </a:buClr>
                        <a:buSzPct val="5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anose="05000000000000000000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anose="05000000000000000000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anose="05000000000000000000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anose="05000000000000000000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True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2771034"/>
                  </a:ext>
                </a:extLst>
              </a:tr>
              <a:tr h="601827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808080"/>
                        </a:buClr>
                        <a:buSzPct val="6000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800000"/>
                        </a:buClr>
                        <a:defRPr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5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12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C0C0C0"/>
                        </a:buClr>
                        <a:buSzPct val="5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anose="05000000000000000000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anose="05000000000000000000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anose="05000000000000000000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anose="05000000000000000000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&lt;=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808080"/>
                        </a:buClr>
                        <a:buSzPct val="6000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800000"/>
                        </a:buClr>
                        <a:defRPr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5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12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C0C0C0"/>
                        </a:buClr>
                        <a:buSzPct val="5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anose="05000000000000000000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anose="05000000000000000000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anose="05000000000000000000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anose="05000000000000000000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less than or equal to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808080"/>
                        </a:buClr>
                        <a:buSzPct val="6000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800000"/>
                        </a:buClr>
                        <a:defRPr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5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12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C0C0C0"/>
                        </a:buClr>
                        <a:buSzPct val="5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anose="05000000000000000000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anose="05000000000000000000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anose="05000000000000000000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anose="05000000000000000000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126 &lt;= 100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808080"/>
                        </a:buClr>
                        <a:buSzPct val="6000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800000"/>
                        </a:buClr>
                        <a:defRPr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5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12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C0C0C0"/>
                        </a:buClr>
                        <a:buSzPct val="5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anose="05000000000000000000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anose="05000000000000000000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anose="05000000000000000000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anose="05000000000000000000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False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0103637"/>
                  </a:ext>
                </a:extLst>
              </a:tr>
              <a:tr h="601827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808080"/>
                        </a:buClr>
                        <a:buSzPct val="6000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800000"/>
                        </a:buClr>
                        <a:defRPr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5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12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C0C0C0"/>
                        </a:buClr>
                        <a:buSzPct val="5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anose="05000000000000000000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anose="05000000000000000000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anose="05000000000000000000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anose="05000000000000000000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&gt;=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808080"/>
                        </a:buClr>
                        <a:buSzPct val="6000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800000"/>
                        </a:buClr>
                        <a:defRPr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5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12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C0C0C0"/>
                        </a:buClr>
                        <a:buSzPct val="5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anose="05000000000000000000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anose="05000000000000000000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anose="05000000000000000000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anose="05000000000000000000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greater than or equal to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808080"/>
                        </a:buClr>
                        <a:buSzPct val="6000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800000"/>
                        </a:buClr>
                        <a:defRPr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5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12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C0C0C0"/>
                        </a:buClr>
                        <a:buSzPct val="5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anose="05000000000000000000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anose="05000000000000000000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anose="05000000000000000000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anose="05000000000000000000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5.0 &gt;= 5.0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808080"/>
                        </a:buClr>
                        <a:buSzPct val="6000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800000"/>
                        </a:buClr>
                        <a:defRPr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5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12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C0C0C0"/>
                        </a:buClr>
                        <a:buSzPct val="5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anose="05000000000000000000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anose="05000000000000000000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anose="05000000000000000000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anose="05000000000000000000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True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73903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1560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695324" y="287665"/>
            <a:ext cx="33686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latin typeface="微软雅黑" panose="020B0503020204020204" pitchFamily="34" charset="-122"/>
              </a:rPr>
              <a:t>How to install?</a:t>
            </a:r>
            <a:endParaRPr lang="zh-CN" altLang="en-US" sz="2800" b="1" dirty="0">
              <a:latin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10801349" y="6409373"/>
            <a:ext cx="1390651" cy="365125"/>
          </a:xfrm>
        </p:spPr>
        <p:txBody>
          <a:bodyPr/>
          <a:lstStyle/>
          <a:p>
            <a:fld id="{51D91E7F-84B6-4064-9D4E-CC7D244BCA04}" type="slidenum">
              <a:rPr lang="zh-CN" altLang="en-US" smtClean="0"/>
              <a:pPr/>
              <a:t>4</a:t>
            </a:fld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111496" y="1328058"/>
            <a:ext cx="120805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Anaconda can give all the basic packages and coding environment you need. </a:t>
            </a:r>
            <a:endParaRPr lang="zh-CN" altLang="en-US" sz="24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4435" y="1951645"/>
            <a:ext cx="8086784" cy="4295806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989512" y="6347476"/>
            <a:ext cx="7356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u="sng" dirty="0" smtClean="0"/>
              <a:t>(https</a:t>
            </a:r>
            <a:r>
              <a:rPr lang="en-US" altLang="zh-CN" u="sng" dirty="0"/>
              <a:t>://www.anaconda.com/distribution/#</a:t>
            </a:r>
            <a:r>
              <a:rPr lang="en-US" altLang="zh-CN" u="sng" dirty="0" smtClean="0"/>
              <a:t>download-section)</a:t>
            </a:r>
          </a:p>
        </p:txBody>
      </p:sp>
    </p:spTree>
    <p:extLst>
      <p:ext uri="{BB962C8B-B14F-4D97-AF65-F5344CB8AC3E}">
        <p14:creationId xmlns:p14="http://schemas.microsoft.com/office/powerpoint/2010/main" val="449202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695325" y="287665"/>
            <a:ext cx="48187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latin typeface="微软雅黑" panose="020B0503020204020204" pitchFamily="34" charset="-122"/>
              </a:rPr>
              <a:t>Conditional expressions</a:t>
            </a:r>
            <a:endParaRPr lang="zh-CN" altLang="en-US" sz="2800" b="1" dirty="0">
              <a:latin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10801349" y="6409373"/>
            <a:ext cx="1390651" cy="365125"/>
          </a:xfrm>
        </p:spPr>
        <p:txBody>
          <a:bodyPr/>
          <a:lstStyle/>
          <a:p>
            <a:fld id="{51D91E7F-84B6-4064-9D4E-CC7D244BCA04}" type="slidenum">
              <a:rPr lang="zh-CN" altLang="en-US" smtClean="0"/>
              <a:pPr/>
              <a:t>40</a:t>
            </a:fld>
            <a:endParaRPr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766618" y="1542473"/>
            <a:ext cx="81483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b="1" dirty="0"/>
              <a:t>x = </a:t>
            </a:r>
            <a:r>
              <a:rPr lang="en-US" altLang="zh-CN" sz="2400" b="1" dirty="0" err="1"/>
              <a:t>true_value</a:t>
            </a:r>
            <a:r>
              <a:rPr lang="en-US" altLang="zh-CN" sz="2400" b="1" dirty="0"/>
              <a:t> </a:t>
            </a:r>
            <a:r>
              <a:rPr lang="en-US" altLang="zh-CN" sz="2400" b="1" dirty="0">
                <a:solidFill>
                  <a:srgbClr val="FF0000"/>
                </a:solidFill>
              </a:rPr>
              <a:t>if</a:t>
            </a:r>
            <a:r>
              <a:rPr lang="en-US" altLang="zh-CN" sz="2400" b="1" dirty="0"/>
              <a:t> condition </a:t>
            </a:r>
            <a:r>
              <a:rPr lang="en-US" altLang="zh-CN" sz="2400" b="1" dirty="0">
                <a:solidFill>
                  <a:srgbClr val="FF0000"/>
                </a:solidFill>
              </a:rPr>
              <a:t>else</a:t>
            </a:r>
            <a:r>
              <a:rPr lang="en-US" altLang="zh-CN" sz="2400" b="1" dirty="0"/>
              <a:t> </a:t>
            </a:r>
            <a:r>
              <a:rPr lang="en-US" altLang="zh-CN" sz="2400" b="1" dirty="0" err="1"/>
              <a:t>false_value</a:t>
            </a:r>
            <a:r>
              <a:rPr lang="en-US" altLang="zh-CN" sz="2400" dirty="0"/>
              <a:t> </a:t>
            </a:r>
            <a:endParaRPr lang="zh-CN" altLang="en-US" sz="2400" b="1" dirty="0"/>
          </a:p>
        </p:txBody>
      </p:sp>
      <p:sp>
        <p:nvSpPr>
          <p:cNvPr id="3" name="文本框 2"/>
          <p:cNvSpPr txBox="1"/>
          <p:nvPr/>
        </p:nvSpPr>
        <p:spPr>
          <a:xfrm>
            <a:off x="766618" y="2504893"/>
            <a:ext cx="31009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 smtClean="0"/>
              <a:t>lazy </a:t>
            </a:r>
            <a:r>
              <a:rPr lang="en-US" altLang="zh-CN" sz="2400" dirty="0"/>
              <a:t>evaluation: </a:t>
            </a:r>
            <a:endParaRPr lang="zh-CN" altLang="en-US" sz="2400" dirty="0"/>
          </a:p>
        </p:txBody>
      </p:sp>
      <p:sp>
        <p:nvSpPr>
          <p:cNvPr id="7" name="文本框 6"/>
          <p:cNvSpPr txBox="1"/>
          <p:nvPr/>
        </p:nvSpPr>
        <p:spPr>
          <a:xfrm>
            <a:off x="1089891" y="3112655"/>
            <a:ext cx="794961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200" b="1" dirty="0"/>
              <a:t>First, </a:t>
            </a:r>
            <a:r>
              <a:rPr lang="en-US" altLang="zh-CN" sz="2200" b="1" dirty="0">
                <a:solidFill>
                  <a:srgbClr val="FF0000"/>
                </a:solidFill>
              </a:rPr>
              <a:t>condition</a:t>
            </a:r>
            <a:r>
              <a:rPr lang="en-US" altLang="zh-CN" sz="2200" b="1" dirty="0"/>
              <a:t> is </a:t>
            </a:r>
            <a:r>
              <a:rPr lang="en-US" altLang="zh-CN" sz="2200" b="1" dirty="0" smtClean="0"/>
              <a:t>evaluated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200" b="1" dirty="0" smtClean="0"/>
              <a:t>If </a:t>
            </a:r>
            <a:r>
              <a:rPr lang="en-US" altLang="zh-CN" sz="2200" b="1" i="1" dirty="0">
                <a:solidFill>
                  <a:srgbClr val="FF0000"/>
                </a:solidFill>
              </a:rPr>
              <a:t>True</a:t>
            </a:r>
            <a:r>
              <a:rPr lang="en-US" altLang="zh-CN" sz="2200" b="1" dirty="0"/>
              <a:t>, </a:t>
            </a:r>
            <a:r>
              <a:rPr lang="en-US" altLang="zh-CN" sz="2200" b="1" dirty="0" err="1"/>
              <a:t>true_value</a:t>
            </a:r>
            <a:r>
              <a:rPr lang="en-US" altLang="zh-CN" sz="2200" b="1" dirty="0"/>
              <a:t> is evaluated and </a:t>
            </a:r>
            <a:r>
              <a:rPr lang="en-US" altLang="zh-CN" sz="2200" b="1" dirty="0" smtClean="0"/>
              <a:t>returned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200" b="1" dirty="0" smtClean="0"/>
              <a:t>If </a:t>
            </a:r>
            <a:r>
              <a:rPr lang="en-US" altLang="zh-CN" sz="2200" b="1" i="1" dirty="0">
                <a:solidFill>
                  <a:srgbClr val="FF0000"/>
                </a:solidFill>
              </a:rPr>
              <a:t>False</a:t>
            </a:r>
            <a:r>
              <a:rPr lang="en-US" altLang="zh-CN" sz="2200" b="1" dirty="0"/>
              <a:t>, </a:t>
            </a:r>
            <a:r>
              <a:rPr lang="en-US" altLang="zh-CN" sz="2200" b="1" dirty="0" err="1"/>
              <a:t>false_value</a:t>
            </a:r>
            <a:r>
              <a:rPr lang="en-US" altLang="zh-CN" sz="2200" b="1" dirty="0"/>
              <a:t> is evaluated and returned</a:t>
            </a:r>
            <a:r>
              <a:rPr lang="en-US" altLang="zh-CN" sz="2200" dirty="0"/>
              <a:t> </a:t>
            </a:r>
            <a:br>
              <a:rPr lang="en-US" altLang="zh-CN" sz="2200" dirty="0"/>
            </a:br>
            <a:endParaRPr lang="zh-CN" altLang="en-US" sz="2200" dirty="0"/>
          </a:p>
        </p:txBody>
      </p:sp>
    </p:spTree>
    <p:extLst>
      <p:ext uri="{BB962C8B-B14F-4D97-AF65-F5344CB8AC3E}">
        <p14:creationId xmlns:p14="http://schemas.microsoft.com/office/powerpoint/2010/main" val="1013974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10801349" y="6409373"/>
            <a:ext cx="1390651" cy="365125"/>
          </a:xfrm>
        </p:spPr>
        <p:txBody>
          <a:bodyPr/>
          <a:lstStyle/>
          <a:p>
            <a:fld id="{51D91E7F-84B6-4064-9D4E-CC7D244BCA04}" type="slidenum">
              <a:rPr lang="zh-CN" altLang="en-US" smtClean="0"/>
              <a:pPr/>
              <a:t>41</a:t>
            </a:fld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3515486" y="2348498"/>
            <a:ext cx="506869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44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String operations</a:t>
            </a:r>
            <a:endParaRPr lang="zh-CN" altLang="en-US" sz="4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131" y="4473143"/>
            <a:ext cx="2605404" cy="2118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045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695325" y="287665"/>
            <a:ext cx="48187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latin typeface="微软雅黑" panose="020B0503020204020204" pitchFamily="34" charset="-122"/>
              </a:rPr>
              <a:t>String operations</a:t>
            </a:r>
            <a:endParaRPr lang="zh-CN" altLang="en-US" sz="2800" b="1" dirty="0">
              <a:latin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10801349" y="6409373"/>
            <a:ext cx="1390651" cy="365125"/>
          </a:xfrm>
        </p:spPr>
        <p:txBody>
          <a:bodyPr/>
          <a:lstStyle/>
          <a:p>
            <a:fld id="{51D91E7F-84B6-4064-9D4E-CC7D244BCA04}" type="slidenum">
              <a:rPr lang="zh-CN" altLang="en-US" smtClean="0"/>
              <a:pPr/>
              <a:t>42</a:t>
            </a:fld>
            <a:endParaRPr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600364" y="1283854"/>
            <a:ext cx="951189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/>
              <a:t>The string class provides a number </a:t>
            </a:r>
            <a:r>
              <a:rPr lang="en-US" altLang="zh-CN" sz="2400" dirty="0" smtClean="0"/>
              <a:t>of methods </a:t>
            </a:r>
            <a:r>
              <a:rPr lang="en-US" altLang="zh-CN" sz="2400" dirty="0"/>
              <a:t>for useful </a:t>
            </a:r>
            <a:endParaRPr lang="en-US" altLang="zh-CN" sz="2400" dirty="0" smtClean="0"/>
          </a:p>
          <a:p>
            <a:r>
              <a:rPr lang="en-US" altLang="zh-CN" sz="2400" dirty="0" smtClean="0"/>
              <a:t>   formatting </a:t>
            </a:r>
            <a:r>
              <a:rPr lang="en-US" altLang="zh-CN" sz="2400" dirty="0"/>
              <a:t>operations: </a:t>
            </a:r>
            <a:endParaRPr lang="zh-CN" altLang="en-US" sz="2400" dirty="0"/>
          </a:p>
        </p:txBody>
      </p:sp>
      <p:sp>
        <p:nvSpPr>
          <p:cNvPr id="3" name="文本框 2"/>
          <p:cNvSpPr txBox="1"/>
          <p:nvPr/>
        </p:nvSpPr>
        <p:spPr>
          <a:xfrm>
            <a:off x="840509" y="2521528"/>
            <a:ext cx="34296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&gt;&gt;&gt; </a:t>
            </a:r>
            <a:r>
              <a:rPr lang="en-US" altLang="zh-CN" sz="2400" dirty="0">
                <a:solidFill>
                  <a:srgbClr val="00B050"/>
                </a:solidFill>
              </a:rPr>
              <a:t>“</a:t>
            </a:r>
            <a:r>
              <a:rPr lang="en-US" altLang="zh-CN" sz="2400" dirty="0" err="1">
                <a:solidFill>
                  <a:srgbClr val="00B050"/>
                </a:solidFill>
              </a:rPr>
              <a:t>hello”</a:t>
            </a:r>
            <a:r>
              <a:rPr lang="en-US" altLang="zh-CN" sz="2400" dirty="0" err="1"/>
              <a:t>.upper</a:t>
            </a:r>
            <a:r>
              <a:rPr lang="en-US" altLang="zh-CN" sz="2400" dirty="0"/>
              <a:t>() </a:t>
            </a:r>
            <a:endParaRPr lang="zh-CN" altLang="en-US" sz="2400" dirty="0"/>
          </a:p>
        </p:txBody>
      </p:sp>
      <p:sp>
        <p:nvSpPr>
          <p:cNvPr id="5" name="文本框 4"/>
          <p:cNvSpPr txBox="1"/>
          <p:nvPr/>
        </p:nvSpPr>
        <p:spPr>
          <a:xfrm>
            <a:off x="1117601" y="3084945"/>
            <a:ext cx="1305486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200" dirty="0" smtClean="0">
                <a:solidFill>
                  <a:srgbClr val="1603A1"/>
                </a:solidFill>
              </a:rPr>
              <a:t>‘HELLO’</a:t>
            </a:r>
            <a:endParaRPr lang="zh-CN" altLang="en-US" sz="2200" dirty="0">
              <a:solidFill>
                <a:srgbClr val="1603A1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00364" y="4008581"/>
            <a:ext cx="116204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 smtClean="0"/>
              <a:t>use </a:t>
            </a:r>
            <a:r>
              <a:rPr lang="en-US" altLang="zh-CN" sz="2400" dirty="0"/>
              <a:t>&lt;string&gt;.strip() </a:t>
            </a:r>
            <a:r>
              <a:rPr lang="en-US" altLang="zh-CN" sz="2400" dirty="0" smtClean="0"/>
              <a:t>to strip </a:t>
            </a:r>
            <a:r>
              <a:rPr lang="en-US" altLang="zh-CN" sz="2400" dirty="0"/>
              <a:t>off final newlines </a:t>
            </a:r>
            <a:r>
              <a:rPr lang="en-US" altLang="zh-CN" sz="2400" dirty="0" smtClean="0"/>
              <a:t>from lines read from </a:t>
            </a:r>
            <a:r>
              <a:rPr lang="en-US" altLang="zh-CN" sz="2400" dirty="0"/>
              <a:t>files </a:t>
            </a:r>
            <a:endParaRPr lang="zh-CN" altLang="en-US" sz="2400" dirty="0"/>
          </a:p>
        </p:txBody>
      </p:sp>
      <p:sp>
        <p:nvSpPr>
          <p:cNvPr id="7" name="文本框 6"/>
          <p:cNvSpPr txBox="1"/>
          <p:nvPr/>
        </p:nvSpPr>
        <p:spPr>
          <a:xfrm>
            <a:off x="960581" y="4895469"/>
            <a:ext cx="448712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/>
              <a:t>&gt;&gt;&gt; str1 </a:t>
            </a:r>
            <a:r>
              <a:rPr lang="en-US" altLang="zh-CN" sz="2400" dirty="0"/>
              <a:t>= </a:t>
            </a:r>
            <a:r>
              <a:rPr lang="en-US" altLang="zh-CN" sz="2400" dirty="0">
                <a:solidFill>
                  <a:srgbClr val="00B050"/>
                </a:solidFill>
              </a:rPr>
              <a:t>'</a:t>
            </a:r>
            <a:r>
              <a:rPr lang="en-US" altLang="zh-CN" sz="2400" dirty="0" err="1">
                <a:solidFill>
                  <a:srgbClr val="00B050"/>
                </a:solidFill>
              </a:rPr>
              <a:t>abc</a:t>
            </a:r>
            <a:r>
              <a:rPr lang="en-US" altLang="zh-CN" sz="2400" dirty="0">
                <a:solidFill>
                  <a:srgbClr val="00B050"/>
                </a:solidFill>
              </a:rPr>
              <a:t>   '</a:t>
            </a:r>
          </a:p>
          <a:p>
            <a:r>
              <a:rPr lang="en-US" altLang="zh-CN" sz="2400" dirty="0" smtClean="0"/>
              <a:t>&gt;&gt;&gt; print(</a:t>
            </a:r>
            <a:r>
              <a:rPr lang="en-US" altLang="zh-CN" sz="2400" dirty="0" err="1" smtClean="0"/>
              <a:t>len</a:t>
            </a:r>
            <a:r>
              <a:rPr lang="en-US" altLang="zh-CN" sz="2400" dirty="0" smtClean="0"/>
              <a:t>(str1</a:t>
            </a:r>
            <a:r>
              <a:rPr lang="en-US" altLang="zh-CN" sz="2400" dirty="0"/>
              <a:t>))</a:t>
            </a:r>
          </a:p>
          <a:p>
            <a:r>
              <a:rPr lang="en-US" altLang="zh-CN" sz="2400" dirty="0" smtClean="0"/>
              <a:t>&gt;&gt;&gt; print(</a:t>
            </a:r>
            <a:r>
              <a:rPr lang="en-US" altLang="zh-CN" sz="2400" dirty="0" err="1" smtClean="0"/>
              <a:t>len</a:t>
            </a:r>
            <a:r>
              <a:rPr lang="en-US" altLang="zh-CN" sz="2400" dirty="0" smtClean="0"/>
              <a:t>(str1.strip</a:t>
            </a:r>
            <a:r>
              <a:rPr lang="en-US" altLang="zh-CN" sz="2400" dirty="0"/>
              <a:t>()))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483804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695324" y="287665"/>
            <a:ext cx="73310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</a:rPr>
              <a:t>String Formatting Operator: </a:t>
            </a:r>
            <a:r>
              <a:rPr lang="en-US" altLang="zh-CN" sz="2800" b="1" dirty="0" smtClean="0">
                <a:latin typeface="微软雅黑" panose="020B0503020204020204" pitchFamily="34" charset="-122"/>
              </a:rPr>
              <a:t>%</a:t>
            </a:r>
            <a:endParaRPr lang="zh-CN" altLang="en-US" sz="2800" b="1" dirty="0">
              <a:latin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10801349" y="6409373"/>
            <a:ext cx="1390651" cy="365125"/>
          </a:xfrm>
        </p:spPr>
        <p:txBody>
          <a:bodyPr/>
          <a:lstStyle/>
          <a:p>
            <a:fld id="{51D91E7F-84B6-4064-9D4E-CC7D244BCA04}" type="slidenum">
              <a:rPr lang="zh-CN" altLang="en-US" smtClean="0"/>
              <a:pPr/>
              <a:t>43</a:t>
            </a:fld>
            <a:endParaRPr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695324" y="1283855"/>
            <a:ext cx="1070677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b="1" dirty="0"/>
              <a:t>The operator </a:t>
            </a:r>
            <a:r>
              <a:rPr lang="en-US" altLang="zh-CN" sz="2400" b="1" i="1" dirty="0"/>
              <a:t>% </a:t>
            </a:r>
            <a:r>
              <a:rPr lang="en-US" altLang="zh-CN" sz="2400" b="1" dirty="0"/>
              <a:t>allows strings to be built out of many data</a:t>
            </a:r>
            <a:br>
              <a:rPr lang="en-US" altLang="zh-CN" sz="2400" b="1" dirty="0"/>
            </a:br>
            <a:r>
              <a:rPr lang="en-US" altLang="zh-CN" sz="2400" b="1" dirty="0"/>
              <a:t>items in a “fill in the blanks” fashion.</a:t>
            </a:r>
            <a:r>
              <a:rPr lang="en-US" altLang="zh-CN" sz="2400" dirty="0"/>
              <a:t> </a:t>
            </a:r>
            <a:endParaRPr lang="zh-CN" altLang="en-US" sz="2400" dirty="0"/>
          </a:p>
        </p:txBody>
      </p:sp>
      <p:sp>
        <p:nvSpPr>
          <p:cNvPr id="3" name="文本框 2"/>
          <p:cNvSpPr txBox="1"/>
          <p:nvPr/>
        </p:nvSpPr>
        <p:spPr>
          <a:xfrm>
            <a:off x="1080655" y="2372378"/>
            <a:ext cx="854605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200" dirty="0"/>
              <a:t>Allows control of how the final string output will appear. </a:t>
            </a:r>
            <a:endParaRPr lang="zh-CN" altLang="en-US" sz="2200" dirty="0"/>
          </a:p>
        </p:txBody>
      </p:sp>
      <p:sp>
        <p:nvSpPr>
          <p:cNvPr id="5" name="文本框 4"/>
          <p:cNvSpPr txBox="1"/>
          <p:nvPr/>
        </p:nvSpPr>
        <p:spPr>
          <a:xfrm>
            <a:off x="1080655" y="2803265"/>
            <a:ext cx="843269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200" dirty="0"/>
              <a:t>For example, we could force a number to display with a</a:t>
            </a:r>
            <a:br>
              <a:rPr lang="en-US" altLang="zh-CN" sz="2200" dirty="0"/>
            </a:br>
            <a:r>
              <a:rPr lang="en-US" altLang="zh-CN" sz="2200" dirty="0"/>
              <a:t>specific number of digits after the decimal point. </a:t>
            </a:r>
            <a:endParaRPr lang="zh-CN" altLang="en-US" sz="2200" dirty="0"/>
          </a:p>
        </p:txBody>
      </p:sp>
      <p:sp>
        <p:nvSpPr>
          <p:cNvPr id="6" name="文本框 5"/>
          <p:cNvSpPr txBox="1"/>
          <p:nvPr/>
        </p:nvSpPr>
        <p:spPr>
          <a:xfrm>
            <a:off x="1080655" y="3796146"/>
            <a:ext cx="450796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altLang="zh-CN" sz="2400" dirty="0"/>
              <a:t>&gt;&gt;&gt; x = </a:t>
            </a:r>
            <a:r>
              <a:rPr lang="es-ES" altLang="zh-CN" sz="2400" dirty="0">
                <a:solidFill>
                  <a:srgbClr val="00B050"/>
                </a:solidFill>
              </a:rPr>
              <a:t>“abc”</a:t>
            </a:r>
            <a:br>
              <a:rPr lang="es-ES" altLang="zh-CN" sz="2400" dirty="0">
                <a:solidFill>
                  <a:srgbClr val="00B050"/>
                </a:solidFill>
              </a:rPr>
            </a:br>
            <a:r>
              <a:rPr lang="es-ES" altLang="zh-CN" sz="2400" dirty="0"/>
              <a:t>&gt;&gt;&gt; y = 34</a:t>
            </a:r>
            <a:br>
              <a:rPr lang="es-ES" altLang="zh-CN" sz="2400" dirty="0"/>
            </a:br>
            <a:r>
              <a:rPr lang="es-ES" altLang="zh-CN" sz="2400" dirty="0"/>
              <a:t>&gt;&gt;&gt; </a:t>
            </a:r>
            <a:r>
              <a:rPr lang="es-ES" altLang="zh-CN" sz="2400" dirty="0">
                <a:solidFill>
                  <a:srgbClr val="00B050"/>
                </a:solidFill>
              </a:rPr>
              <a:t>“%s xyz %d” </a:t>
            </a:r>
            <a:r>
              <a:rPr lang="es-ES" altLang="zh-CN" sz="2400" dirty="0"/>
              <a:t>% (x, y)</a:t>
            </a:r>
            <a:br>
              <a:rPr lang="es-ES" altLang="zh-CN" sz="2400" dirty="0"/>
            </a:br>
            <a:r>
              <a:rPr lang="es-ES" altLang="zh-CN" sz="2400" dirty="0">
                <a:solidFill>
                  <a:srgbClr val="1603A1"/>
                </a:solidFill>
              </a:rPr>
              <a:t>‘abc xyz </a:t>
            </a:r>
            <a:r>
              <a:rPr lang="es-ES" altLang="zh-CN" sz="2400" dirty="0" smtClean="0">
                <a:solidFill>
                  <a:srgbClr val="1603A1"/>
                </a:solidFill>
              </a:rPr>
              <a:t>34’</a:t>
            </a:r>
            <a:endParaRPr lang="zh-CN" altLang="en-US" sz="2400" dirty="0">
              <a:solidFill>
                <a:srgbClr val="1603A1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95324" y="5760938"/>
            <a:ext cx="897175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/>
              <a:t>The tuple following the </a:t>
            </a:r>
            <a:r>
              <a:rPr lang="en-US" altLang="zh-CN" sz="2400" i="1" dirty="0">
                <a:solidFill>
                  <a:srgbClr val="1603A1"/>
                </a:solidFill>
              </a:rPr>
              <a:t>%</a:t>
            </a:r>
            <a:r>
              <a:rPr lang="en-US" altLang="zh-CN" sz="2400" i="1" dirty="0"/>
              <a:t> </a:t>
            </a:r>
            <a:r>
              <a:rPr lang="en-US" altLang="zh-CN" sz="2400" dirty="0"/>
              <a:t>operator is used to fill in the</a:t>
            </a:r>
            <a:br>
              <a:rPr lang="en-US" altLang="zh-CN" sz="2400" dirty="0"/>
            </a:br>
            <a:r>
              <a:rPr lang="en-US" altLang="zh-CN" sz="2400" dirty="0"/>
              <a:t>blanks in the original string marked with </a:t>
            </a:r>
            <a:r>
              <a:rPr lang="en-US" altLang="zh-CN" sz="2400" i="1" dirty="0">
                <a:solidFill>
                  <a:srgbClr val="1603A1"/>
                </a:solidFill>
              </a:rPr>
              <a:t>%s</a:t>
            </a:r>
            <a:r>
              <a:rPr lang="en-US" altLang="zh-CN" sz="2400" i="1" dirty="0"/>
              <a:t> </a:t>
            </a:r>
            <a:r>
              <a:rPr lang="en-US" altLang="zh-CN" sz="2400" dirty="0"/>
              <a:t>or </a:t>
            </a:r>
            <a:r>
              <a:rPr lang="en-US" altLang="zh-CN" sz="2400" i="1" dirty="0">
                <a:solidFill>
                  <a:srgbClr val="1603A1"/>
                </a:solidFill>
              </a:rPr>
              <a:t>%d</a:t>
            </a:r>
            <a:r>
              <a:rPr lang="en-US" altLang="zh-CN" sz="2400" dirty="0"/>
              <a:t>. 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954668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695324" y="287665"/>
            <a:ext cx="39136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latin typeface="微软雅黑" panose="020B0503020204020204" pitchFamily="34" charset="-122"/>
              </a:rPr>
              <a:t>Printing </a:t>
            </a:r>
            <a:r>
              <a:rPr lang="en-US" altLang="zh-CN" sz="2800" b="1" dirty="0">
                <a:latin typeface="微软雅黑" panose="020B0503020204020204" pitchFamily="34" charset="-122"/>
              </a:rPr>
              <a:t>with Python</a:t>
            </a:r>
            <a:endParaRPr lang="zh-CN" altLang="en-US" sz="2800" b="1" dirty="0">
              <a:latin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10801349" y="6409373"/>
            <a:ext cx="1390651" cy="365125"/>
          </a:xfrm>
        </p:spPr>
        <p:txBody>
          <a:bodyPr/>
          <a:lstStyle/>
          <a:p>
            <a:fld id="{51D91E7F-84B6-4064-9D4E-CC7D244BCA04}" type="slidenum">
              <a:rPr lang="zh-CN" altLang="en-US" smtClean="0"/>
              <a:pPr/>
              <a:t>44</a:t>
            </a:fld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803564" y="1246909"/>
            <a:ext cx="98010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/>
              <a:t>print a string to the standard output stream using “</a:t>
            </a:r>
            <a:r>
              <a:rPr lang="en-US" altLang="zh-CN" sz="2400" dirty="0" smtClean="0"/>
              <a:t>print()” </a:t>
            </a:r>
            <a:endParaRPr lang="zh-CN" altLang="en-US" sz="2400" dirty="0"/>
          </a:p>
        </p:txBody>
      </p:sp>
      <p:sp>
        <p:nvSpPr>
          <p:cNvPr id="9" name="文本框 8"/>
          <p:cNvSpPr txBox="1"/>
          <p:nvPr/>
        </p:nvSpPr>
        <p:spPr>
          <a:xfrm>
            <a:off x="803564" y="2127887"/>
            <a:ext cx="945906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/>
              <a:t>Using the % string operator in combination with the print</a:t>
            </a:r>
            <a:br>
              <a:rPr lang="en-US" altLang="zh-CN" sz="2400"/>
            </a:br>
            <a:r>
              <a:rPr lang="en-US" altLang="zh-CN" sz="2400"/>
              <a:t>command, we can format our output text. </a:t>
            </a:r>
            <a:endParaRPr lang="zh-CN" altLang="en-US" sz="2400" dirty="0"/>
          </a:p>
        </p:txBody>
      </p:sp>
      <p:sp>
        <p:nvSpPr>
          <p:cNvPr id="10" name="文本框 9"/>
          <p:cNvSpPr txBox="1"/>
          <p:nvPr/>
        </p:nvSpPr>
        <p:spPr>
          <a:xfrm>
            <a:off x="1016000" y="3378197"/>
            <a:ext cx="63262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&gt;&gt;&gt; </a:t>
            </a:r>
            <a:r>
              <a:rPr lang="en-US" altLang="zh-CN" sz="2400" dirty="0" smtClean="0"/>
              <a:t>print(</a:t>
            </a:r>
            <a:r>
              <a:rPr lang="en-US" altLang="zh-CN" sz="2400" dirty="0" smtClean="0">
                <a:solidFill>
                  <a:srgbClr val="00B050"/>
                </a:solidFill>
              </a:rPr>
              <a:t>“%</a:t>
            </a:r>
            <a:r>
              <a:rPr lang="en-US" altLang="zh-CN" sz="2400" dirty="0">
                <a:solidFill>
                  <a:srgbClr val="00B050"/>
                </a:solidFill>
              </a:rPr>
              <a:t>s xyz %d”</a:t>
            </a:r>
            <a:r>
              <a:rPr lang="en-US" altLang="zh-CN" sz="2400" dirty="0"/>
              <a:t> % (</a:t>
            </a:r>
            <a:r>
              <a:rPr lang="en-US" altLang="zh-CN" sz="2400" dirty="0">
                <a:solidFill>
                  <a:srgbClr val="00B050"/>
                </a:solidFill>
              </a:rPr>
              <a:t>“</a:t>
            </a:r>
            <a:r>
              <a:rPr lang="en-US" altLang="zh-CN" sz="2400" dirty="0" err="1">
                <a:solidFill>
                  <a:srgbClr val="00B050"/>
                </a:solidFill>
              </a:rPr>
              <a:t>abc</a:t>
            </a:r>
            <a:r>
              <a:rPr lang="en-US" altLang="zh-CN" sz="2400" dirty="0">
                <a:solidFill>
                  <a:srgbClr val="00B050"/>
                </a:solidFill>
              </a:rPr>
              <a:t>”</a:t>
            </a:r>
            <a:r>
              <a:rPr lang="en-US" altLang="zh-CN" sz="2400" dirty="0"/>
              <a:t>, 34</a:t>
            </a:r>
            <a:r>
              <a:rPr lang="en-US" altLang="zh-CN" sz="2400" dirty="0" smtClean="0"/>
              <a:t>))</a:t>
            </a:r>
            <a:r>
              <a:rPr lang="en-US" altLang="zh-CN" sz="2400" dirty="0"/>
              <a:t/>
            </a:r>
            <a:br>
              <a:rPr lang="en-US" altLang="zh-CN" sz="2400" dirty="0"/>
            </a:br>
            <a:r>
              <a:rPr lang="en-US" altLang="zh-CN" sz="2400" dirty="0" err="1">
                <a:solidFill>
                  <a:srgbClr val="1603A1"/>
                </a:solidFill>
              </a:rPr>
              <a:t>abc</a:t>
            </a:r>
            <a:r>
              <a:rPr lang="en-US" altLang="zh-CN" sz="2400" dirty="0">
                <a:solidFill>
                  <a:srgbClr val="1603A1"/>
                </a:solidFill>
              </a:rPr>
              <a:t> xyz 34 </a:t>
            </a:r>
            <a:endParaRPr lang="zh-CN" altLang="en-US" sz="2400" dirty="0">
              <a:solidFill>
                <a:srgbClr val="1603A1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803564" y="4434544"/>
            <a:ext cx="1099082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/>
              <a:t>“Print” automatically adds a newline to the end of the string. If you</a:t>
            </a:r>
            <a:br>
              <a:rPr lang="en-US" altLang="zh-CN" sz="2400" dirty="0"/>
            </a:br>
            <a:r>
              <a:rPr lang="en-US" altLang="zh-CN" sz="2400" dirty="0"/>
              <a:t>include a list of strings, it will concatenate them with a space</a:t>
            </a:r>
            <a:br>
              <a:rPr lang="en-US" altLang="zh-CN" sz="2400" dirty="0"/>
            </a:br>
            <a:r>
              <a:rPr lang="en-US" altLang="zh-CN" sz="2400" dirty="0"/>
              <a:t>between them. </a:t>
            </a:r>
            <a:endParaRPr lang="zh-CN" altLang="en-US" sz="2400" dirty="0"/>
          </a:p>
        </p:txBody>
      </p:sp>
      <p:sp>
        <p:nvSpPr>
          <p:cNvPr id="13" name="文本框 12"/>
          <p:cNvSpPr txBox="1"/>
          <p:nvPr/>
        </p:nvSpPr>
        <p:spPr>
          <a:xfrm>
            <a:off x="1016000" y="5760938"/>
            <a:ext cx="40543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altLang="zh-CN" sz="2400" dirty="0"/>
              <a:t>&gt;&gt;&gt; </a:t>
            </a:r>
            <a:r>
              <a:rPr lang="fr-FR" altLang="zh-CN" sz="2400" dirty="0" smtClean="0">
                <a:solidFill>
                  <a:schemeClr val="accent2">
                    <a:lumMod val="75000"/>
                  </a:schemeClr>
                </a:solidFill>
              </a:rPr>
              <a:t>print</a:t>
            </a:r>
            <a:r>
              <a:rPr lang="fr-FR" altLang="zh-CN" sz="2400" dirty="0" smtClean="0"/>
              <a:t>(</a:t>
            </a:r>
            <a:r>
              <a:rPr lang="fr-FR" altLang="zh-CN" sz="2400" dirty="0" smtClean="0">
                <a:solidFill>
                  <a:srgbClr val="00B050"/>
                </a:solidFill>
              </a:rPr>
              <a:t>“abc”</a:t>
            </a:r>
            <a:r>
              <a:rPr lang="fr-FR" altLang="zh-CN" sz="2400" dirty="0" smtClean="0"/>
              <a:t>,  </a:t>
            </a:r>
            <a:r>
              <a:rPr lang="fr-FR" altLang="zh-CN" sz="2400" dirty="0" smtClean="0">
                <a:solidFill>
                  <a:srgbClr val="00B050"/>
                </a:solidFill>
              </a:rPr>
              <a:t>“def”</a:t>
            </a:r>
            <a:r>
              <a:rPr lang="fr-FR" altLang="zh-CN" sz="2400" dirty="0" smtClean="0"/>
              <a:t>) </a:t>
            </a:r>
          </a:p>
          <a:p>
            <a:r>
              <a:rPr lang="fr-FR" altLang="zh-CN" sz="2400" dirty="0" smtClean="0"/>
              <a:t>abc def 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025653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10801349" y="6409373"/>
            <a:ext cx="1390651" cy="365125"/>
          </a:xfrm>
        </p:spPr>
        <p:txBody>
          <a:bodyPr/>
          <a:lstStyle/>
          <a:p>
            <a:fld id="{51D91E7F-84B6-4064-9D4E-CC7D244BCA04}" type="slidenum">
              <a:rPr lang="zh-CN" altLang="en-US" smtClean="0"/>
              <a:pPr/>
              <a:t>45</a:t>
            </a:fld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695324" y="287665"/>
            <a:ext cx="77005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latin typeface="微软雅黑" panose="020B0503020204020204" pitchFamily="34" charset="-122"/>
              </a:rPr>
              <a:t>Printing </a:t>
            </a:r>
            <a:r>
              <a:rPr lang="en-US" altLang="zh-CN" sz="2800" b="1" dirty="0">
                <a:latin typeface="微软雅黑" panose="020B0503020204020204" pitchFamily="34" charset="-122"/>
              </a:rPr>
              <a:t>with </a:t>
            </a:r>
            <a:r>
              <a:rPr lang="en-US" altLang="zh-CN" sz="2800" b="1" dirty="0" smtClean="0">
                <a:latin typeface="微软雅黑" panose="020B0503020204020204" pitchFamily="34" charset="-122"/>
              </a:rPr>
              <a:t>Python using .format()</a:t>
            </a:r>
            <a:endParaRPr lang="zh-CN" altLang="en-US" sz="2800" b="1" dirty="0">
              <a:latin typeface="微软雅黑" panose="020B0503020204020204" pitchFamily="34" charset="-122"/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785958" y="1357065"/>
            <a:ext cx="10791993" cy="110799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zh-CN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Roboto"/>
              </a:rPr>
              <a:t>You can</a:t>
            </a:r>
            <a:r>
              <a:rPr kumimoji="0" lang="en-US" altLang="zh-CN" sz="24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ea typeface="Roboto"/>
              </a:rPr>
              <a:t> </a:t>
            </a:r>
            <a:r>
              <a:rPr kumimoji="0" lang="zh-CN" altLang="zh-CN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Roboto"/>
              </a:rPr>
              <a:t>use </a:t>
            </a:r>
            <a:r>
              <a:rPr kumimoji="0" lang="zh-CN" altLang="zh-CN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{}</a:t>
            </a:r>
            <a:r>
              <a:rPr kumimoji="0" lang="zh-CN" altLang="zh-CN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Roboto"/>
              </a:rPr>
              <a:t> to mark where a variable will be substituted and can provide </a:t>
            </a:r>
            <a:endParaRPr kumimoji="0" lang="en-US" altLang="zh-CN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ea typeface="Roboto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zh-CN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Roboto"/>
              </a:rPr>
              <a:t>    </a:t>
            </a:r>
            <a:r>
              <a:rPr kumimoji="0" lang="zh-CN" altLang="zh-CN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Roboto"/>
              </a:rPr>
              <a:t>detailed formatting directives, but </a:t>
            </a:r>
            <a:r>
              <a:rPr kumimoji="0" lang="en-US" altLang="zh-CN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Roboto"/>
              </a:rPr>
              <a:t>you also </a:t>
            </a:r>
            <a:r>
              <a:rPr kumimoji="0" lang="zh-CN" altLang="zh-CN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Roboto"/>
              </a:rPr>
              <a:t>need to provide the information</a:t>
            </a:r>
            <a:endParaRPr kumimoji="0" lang="en-US" altLang="zh-CN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ea typeface="Roboto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zh-CN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Roboto"/>
              </a:rPr>
              <a:t>   </a:t>
            </a:r>
            <a:r>
              <a:rPr kumimoji="0" lang="zh-CN" altLang="zh-CN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Roboto"/>
              </a:rPr>
              <a:t> to be formatted.</a:t>
            </a:r>
            <a:r>
              <a:rPr kumimoji="0" lang="zh-CN" altLang="zh-CN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968667" y="2781300"/>
            <a:ext cx="521328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/>
              <a:t>&gt;&gt;&gt; '{} </a:t>
            </a:r>
            <a:r>
              <a:rPr lang="en-US" altLang="zh-CN" sz="2400" dirty="0"/>
              <a:t>{}'.format(</a:t>
            </a:r>
            <a:r>
              <a:rPr lang="en-US" altLang="zh-CN" sz="2400" dirty="0">
                <a:solidFill>
                  <a:srgbClr val="00B050"/>
                </a:solidFill>
              </a:rPr>
              <a:t>'one'</a:t>
            </a:r>
            <a:r>
              <a:rPr lang="en-US" altLang="zh-CN" sz="2400" dirty="0"/>
              <a:t>, </a:t>
            </a:r>
            <a:r>
              <a:rPr lang="en-US" altLang="zh-CN" sz="2400" dirty="0">
                <a:solidFill>
                  <a:srgbClr val="00B050"/>
                </a:solidFill>
              </a:rPr>
              <a:t>'two</a:t>
            </a:r>
            <a:r>
              <a:rPr lang="en-US" altLang="zh-CN" sz="2400" dirty="0" smtClean="0">
                <a:solidFill>
                  <a:srgbClr val="00B050"/>
                </a:solidFill>
              </a:rPr>
              <a:t>'</a:t>
            </a:r>
            <a:r>
              <a:rPr lang="en-US" altLang="zh-CN" sz="2400" dirty="0" smtClean="0"/>
              <a:t>)</a:t>
            </a:r>
          </a:p>
          <a:p>
            <a:r>
              <a:rPr lang="en-US" altLang="zh-CN" sz="2400" dirty="0" smtClean="0">
                <a:solidFill>
                  <a:srgbClr val="1603A1"/>
                </a:solidFill>
              </a:rPr>
              <a:t>‘one two’</a:t>
            </a:r>
            <a:endParaRPr lang="zh-CN" altLang="en-US" sz="2400" dirty="0">
              <a:solidFill>
                <a:srgbClr val="1603A1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968667" y="4324350"/>
            <a:ext cx="68441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/>
              <a:t>&gt;&gt;&gt; '{:.</a:t>
            </a:r>
            <a:r>
              <a:rPr lang="en-US" altLang="zh-CN" sz="2400" dirty="0"/>
              <a:t>2f}'.format(3.141592653589793</a:t>
            </a:r>
            <a:r>
              <a:rPr lang="en-US" altLang="zh-CN" sz="2400" dirty="0" smtClean="0"/>
              <a:t>)</a:t>
            </a:r>
          </a:p>
          <a:p>
            <a:r>
              <a:rPr lang="en-US" altLang="zh-CN" sz="2400" dirty="0" smtClean="0">
                <a:solidFill>
                  <a:srgbClr val="1603A1"/>
                </a:solidFill>
              </a:rPr>
              <a:t>‘3.14’</a:t>
            </a:r>
            <a:endParaRPr lang="zh-CN" altLang="en-US" sz="2400" dirty="0">
              <a:solidFill>
                <a:srgbClr val="1603A1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87752" y="5360405"/>
            <a:ext cx="72059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 smtClean="0"/>
              <a:t>.2 means two decimal, f means float type. </a:t>
            </a:r>
            <a:endParaRPr lang="zh-CN" altLang="en-US" sz="2400" dirty="0"/>
          </a:p>
        </p:txBody>
      </p:sp>
      <p:sp>
        <p:nvSpPr>
          <p:cNvPr id="12" name="文本框 11"/>
          <p:cNvSpPr txBox="1"/>
          <p:nvPr/>
        </p:nvSpPr>
        <p:spPr>
          <a:xfrm>
            <a:off x="785958" y="5890558"/>
            <a:ext cx="111384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 smtClean="0"/>
              <a:t>You can refer to </a:t>
            </a:r>
            <a:r>
              <a:rPr lang="en-US" altLang="zh-CN" sz="2400" dirty="0">
                <a:hlinkClick r:id="rId3"/>
              </a:rPr>
              <a:t>https://pyformat.info</a:t>
            </a:r>
            <a:r>
              <a:rPr lang="en-US" altLang="zh-CN" sz="2400" dirty="0" smtClean="0">
                <a:hlinkClick r:id="rId3"/>
              </a:rPr>
              <a:t>/</a:t>
            </a:r>
            <a:r>
              <a:rPr lang="en-US" altLang="zh-CN" sz="2400" dirty="0" smtClean="0"/>
              <a:t> for more usage information. 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577872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695324" y="287665"/>
            <a:ext cx="73310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</a:rPr>
              <a:t>String </a:t>
            </a:r>
            <a:r>
              <a:rPr lang="en-US" altLang="zh-CN" sz="2800" b="1" dirty="0" smtClean="0">
                <a:latin typeface="微软雅黑" panose="020B0503020204020204" pitchFamily="34" charset="-122"/>
              </a:rPr>
              <a:t>to List to String</a:t>
            </a:r>
            <a:endParaRPr lang="zh-CN" altLang="en-US" sz="2800" b="1" dirty="0">
              <a:latin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10801349" y="6409373"/>
            <a:ext cx="1390651" cy="365125"/>
          </a:xfrm>
        </p:spPr>
        <p:txBody>
          <a:bodyPr/>
          <a:lstStyle/>
          <a:p>
            <a:fld id="{51D91E7F-84B6-4064-9D4E-CC7D244BCA04}" type="slidenum">
              <a:rPr lang="zh-CN" altLang="en-US" smtClean="0"/>
              <a:pPr/>
              <a:t>46</a:t>
            </a:fld>
            <a:endParaRPr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828675" y="1323975"/>
            <a:ext cx="70583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/>
              <a:t>Join turns a list of strings into one string. </a:t>
            </a:r>
            <a:endParaRPr lang="zh-CN" altLang="en-US" sz="2400" dirty="0"/>
          </a:p>
        </p:txBody>
      </p:sp>
      <p:sp>
        <p:nvSpPr>
          <p:cNvPr id="3" name="文本框 2"/>
          <p:cNvSpPr txBox="1"/>
          <p:nvPr/>
        </p:nvSpPr>
        <p:spPr>
          <a:xfrm>
            <a:off x="2181225" y="2171700"/>
            <a:ext cx="761137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600" b="1" dirty="0">
                <a:solidFill>
                  <a:srgbClr val="7030A0"/>
                </a:solidFill>
              </a:rPr>
              <a:t>&lt;</a:t>
            </a:r>
            <a:r>
              <a:rPr lang="en-US" altLang="zh-CN" sz="2600" b="1" dirty="0" err="1">
                <a:solidFill>
                  <a:srgbClr val="7030A0"/>
                </a:solidFill>
              </a:rPr>
              <a:t>separator_string</a:t>
            </a:r>
            <a:r>
              <a:rPr lang="en-US" altLang="zh-CN" sz="2600" b="1" dirty="0">
                <a:solidFill>
                  <a:srgbClr val="7030A0"/>
                </a:solidFill>
              </a:rPr>
              <a:t>&gt;</a:t>
            </a:r>
            <a:r>
              <a:rPr lang="en-US" altLang="zh-CN" sz="2600" b="1" dirty="0"/>
              <a:t>.join</a:t>
            </a:r>
            <a:r>
              <a:rPr lang="en-US" altLang="zh-CN" sz="2600" b="1" dirty="0" smtClean="0"/>
              <a:t>(</a:t>
            </a:r>
            <a:r>
              <a:rPr lang="en-US" altLang="zh-CN" sz="2600" b="1" dirty="0" smtClean="0">
                <a:solidFill>
                  <a:srgbClr val="00B050"/>
                </a:solidFill>
              </a:rPr>
              <a:t>&lt;</a:t>
            </a:r>
            <a:r>
              <a:rPr lang="en-US" altLang="zh-CN" sz="2600" b="1" dirty="0" err="1">
                <a:solidFill>
                  <a:srgbClr val="00B050"/>
                </a:solidFill>
              </a:rPr>
              <a:t>some_list</a:t>
            </a:r>
            <a:r>
              <a:rPr lang="en-US" altLang="zh-CN" sz="2600" b="1" dirty="0" smtClean="0">
                <a:solidFill>
                  <a:srgbClr val="00B050"/>
                </a:solidFill>
              </a:rPr>
              <a:t>&gt;</a:t>
            </a:r>
            <a:r>
              <a:rPr lang="en-US" altLang="zh-CN" sz="2600" b="1" dirty="0" smtClean="0"/>
              <a:t>)</a:t>
            </a:r>
            <a:r>
              <a:rPr lang="en-US" altLang="zh-CN" sz="2600" dirty="0" smtClean="0"/>
              <a:t> </a:t>
            </a:r>
            <a:endParaRPr lang="zh-CN" altLang="en-US" sz="2600" dirty="0"/>
          </a:p>
        </p:txBody>
      </p:sp>
      <p:sp>
        <p:nvSpPr>
          <p:cNvPr id="5" name="文本框 4"/>
          <p:cNvSpPr txBox="1"/>
          <p:nvPr/>
        </p:nvSpPr>
        <p:spPr>
          <a:xfrm>
            <a:off x="1152525" y="3295650"/>
            <a:ext cx="540987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&gt;&gt;&gt; </a:t>
            </a:r>
            <a:r>
              <a:rPr lang="en-US" altLang="zh-CN" sz="2400" dirty="0">
                <a:solidFill>
                  <a:srgbClr val="7030A0"/>
                </a:solidFill>
              </a:rPr>
              <a:t>“;”</a:t>
            </a:r>
            <a:r>
              <a:rPr lang="en-US" altLang="zh-CN" sz="2400" dirty="0"/>
              <a:t>.join</a:t>
            </a:r>
            <a:r>
              <a:rPr lang="en-US" altLang="zh-CN" sz="2400" dirty="0" smtClean="0"/>
              <a:t>(</a:t>
            </a:r>
            <a:r>
              <a:rPr lang="en-US" altLang="zh-CN" sz="2400" dirty="0" smtClean="0">
                <a:solidFill>
                  <a:srgbClr val="00B050"/>
                </a:solidFill>
              </a:rPr>
              <a:t>[“</a:t>
            </a:r>
            <a:r>
              <a:rPr lang="en-US" altLang="zh-CN" sz="2400" dirty="0" err="1">
                <a:solidFill>
                  <a:srgbClr val="00B050"/>
                </a:solidFill>
              </a:rPr>
              <a:t>abc</a:t>
            </a:r>
            <a:r>
              <a:rPr lang="en-US" altLang="zh-CN" sz="2400" dirty="0">
                <a:solidFill>
                  <a:srgbClr val="00B050"/>
                </a:solidFill>
              </a:rPr>
              <a:t>”, “</a:t>
            </a:r>
            <a:r>
              <a:rPr lang="en-US" altLang="zh-CN" sz="2400" dirty="0" err="1">
                <a:solidFill>
                  <a:srgbClr val="00B050"/>
                </a:solidFill>
              </a:rPr>
              <a:t>def</a:t>
            </a:r>
            <a:r>
              <a:rPr lang="en-US" altLang="zh-CN" sz="2400" dirty="0">
                <a:solidFill>
                  <a:srgbClr val="00B050"/>
                </a:solidFill>
              </a:rPr>
              <a:t>”, “</a:t>
            </a:r>
            <a:r>
              <a:rPr lang="en-US" altLang="zh-CN" sz="2400" dirty="0" err="1">
                <a:solidFill>
                  <a:srgbClr val="00B050"/>
                </a:solidFill>
              </a:rPr>
              <a:t>ghi</a:t>
            </a:r>
            <a:r>
              <a:rPr lang="en-US" altLang="zh-CN" sz="2400" dirty="0" smtClean="0">
                <a:solidFill>
                  <a:srgbClr val="00B050"/>
                </a:solidFill>
              </a:rPr>
              <a:t>”]</a:t>
            </a:r>
            <a:r>
              <a:rPr lang="en-US" altLang="zh-CN" sz="2400" dirty="0" smtClean="0"/>
              <a:t>)</a:t>
            </a:r>
            <a:r>
              <a:rPr lang="en-US" altLang="zh-CN" sz="2400" dirty="0"/>
              <a:t/>
            </a:r>
            <a:br>
              <a:rPr lang="en-US" altLang="zh-CN" sz="2400" dirty="0"/>
            </a:br>
            <a:r>
              <a:rPr lang="en-US" altLang="zh-CN" sz="2300" dirty="0">
                <a:solidFill>
                  <a:srgbClr val="1603A1"/>
                </a:solidFill>
              </a:rPr>
              <a:t>“</a:t>
            </a:r>
            <a:r>
              <a:rPr lang="en-US" altLang="zh-CN" sz="2300" dirty="0" err="1">
                <a:solidFill>
                  <a:srgbClr val="1603A1"/>
                </a:solidFill>
              </a:rPr>
              <a:t>abc;def;ghi</a:t>
            </a:r>
            <a:r>
              <a:rPr lang="en-US" altLang="zh-CN" sz="2300" dirty="0">
                <a:solidFill>
                  <a:srgbClr val="1603A1"/>
                </a:solidFill>
              </a:rPr>
              <a:t>” </a:t>
            </a:r>
            <a:endParaRPr lang="zh-CN" altLang="en-US" sz="2300" dirty="0">
              <a:solidFill>
                <a:srgbClr val="1603A1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28675" y="4396204"/>
            <a:ext cx="71449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/>
              <a:t>Split turns one string into a list of </a:t>
            </a:r>
            <a:r>
              <a:rPr lang="en-US" altLang="zh-CN" sz="2400" dirty="0" smtClean="0"/>
              <a:t>strings</a:t>
            </a:r>
            <a:r>
              <a:rPr lang="en-US" altLang="zh-CN" sz="2400" dirty="0"/>
              <a:t>.</a:t>
            </a:r>
            <a:r>
              <a:rPr lang="en-US" altLang="zh-CN" sz="2400" dirty="0" smtClean="0"/>
              <a:t> </a:t>
            </a:r>
            <a:endParaRPr lang="zh-CN" altLang="en-US" sz="2400" dirty="0"/>
          </a:p>
        </p:txBody>
      </p:sp>
      <p:sp>
        <p:nvSpPr>
          <p:cNvPr id="8" name="文本框 7"/>
          <p:cNvSpPr txBox="1"/>
          <p:nvPr/>
        </p:nvSpPr>
        <p:spPr>
          <a:xfrm>
            <a:off x="2181225" y="5114696"/>
            <a:ext cx="793839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600" b="1" dirty="0">
                <a:solidFill>
                  <a:srgbClr val="7030A0"/>
                </a:solidFill>
              </a:rPr>
              <a:t>&lt;</a:t>
            </a:r>
            <a:r>
              <a:rPr lang="en-US" altLang="zh-CN" sz="2600" b="1" dirty="0" err="1" smtClean="0">
                <a:solidFill>
                  <a:srgbClr val="7030A0"/>
                </a:solidFill>
              </a:rPr>
              <a:t>some_string</a:t>
            </a:r>
            <a:r>
              <a:rPr lang="en-US" altLang="zh-CN" sz="2600" b="1" dirty="0" smtClean="0">
                <a:solidFill>
                  <a:srgbClr val="7030A0"/>
                </a:solidFill>
              </a:rPr>
              <a:t>&gt;</a:t>
            </a:r>
            <a:r>
              <a:rPr lang="en-US" altLang="zh-CN" sz="2600" b="1" dirty="0" smtClean="0"/>
              <a:t>.</a:t>
            </a:r>
            <a:r>
              <a:rPr lang="en-US" altLang="zh-CN" sz="2600" b="1" dirty="0" smtClean="0"/>
              <a:t>split</a:t>
            </a:r>
            <a:r>
              <a:rPr lang="en-US" altLang="zh-CN" sz="2600" b="1" dirty="0" smtClean="0"/>
              <a:t>(</a:t>
            </a:r>
            <a:r>
              <a:rPr lang="en-US" altLang="zh-CN" sz="2600" b="1" dirty="0" smtClean="0">
                <a:solidFill>
                  <a:srgbClr val="00B050"/>
                </a:solidFill>
              </a:rPr>
              <a:t>&lt;</a:t>
            </a:r>
            <a:r>
              <a:rPr lang="en-US" altLang="zh-CN" sz="2600" b="1" dirty="0" err="1" smtClean="0">
                <a:solidFill>
                  <a:srgbClr val="00B050"/>
                </a:solidFill>
              </a:rPr>
              <a:t>separator_string</a:t>
            </a:r>
            <a:r>
              <a:rPr lang="en-US" altLang="zh-CN" sz="2600" b="1" dirty="0"/>
              <a:t>)</a:t>
            </a:r>
            <a:r>
              <a:rPr lang="en-US" altLang="zh-CN" sz="2600" dirty="0" smtClean="0"/>
              <a:t> </a:t>
            </a:r>
            <a:endParaRPr lang="zh-CN" altLang="en-US" sz="2600" dirty="0"/>
          </a:p>
        </p:txBody>
      </p:sp>
      <p:sp>
        <p:nvSpPr>
          <p:cNvPr id="7" name="文本框 6"/>
          <p:cNvSpPr txBox="1"/>
          <p:nvPr/>
        </p:nvSpPr>
        <p:spPr>
          <a:xfrm>
            <a:off x="1152525" y="5816083"/>
            <a:ext cx="452931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&gt;&gt;&gt; </a:t>
            </a:r>
            <a:r>
              <a:rPr lang="en-US" altLang="zh-CN" sz="2400" dirty="0">
                <a:solidFill>
                  <a:srgbClr val="1603A1"/>
                </a:solidFill>
              </a:rPr>
              <a:t>“</a:t>
            </a:r>
            <a:r>
              <a:rPr lang="en-US" altLang="zh-CN" sz="2400" dirty="0" err="1">
                <a:solidFill>
                  <a:srgbClr val="1603A1"/>
                </a:solidFill>
              </a:rPr>
              <a:t>abc;def;ghi</a:t>
            </a:r>
            <a:r>
              <a:rPr lang="en-US" altLang="zh-CN" sz="2400" dirty="0">
                <a:solidFill>
                  <a:srgbClr val="1603A1"/>
                </a:solidFill>
              </a:rPr>
              <a:t>”</a:t>
            </a:r>
            <a:r>
              <a:rPr lang="en-US" altLang="zh-CN" sz="2400" dirty="0"/>
              <a:t>.split</a:t>
            </a:r>
            <a:r>
              <a:rPr lang="en-US" altLang="zh-CN" sz="2400" dirty="0" smtClean="0"/>
              <a:t>(</a:t>
            </a:r>
            <a:r>
              <a:rPr lang="en-US" altLang="zh-CN" sz="2400" dirty="0" smtClean="0">
                <a:solidFill>
                  <a:srgbClr val="7030A0"/>
                </a:solidFill>
              </a:rPr>
              <a:t>“;”</a:t>
            </a:r>
            <a:r>
              <a:rPr lang="en-US" altLang="zh-CN" sz="2400" dirty="0" smtClean="0"/>
              <a:t>)</a:t>
            </a:r>
            <a:r>
              <a:rPr lang="en-US" altLang="zh-CN" sz="2400" dirty="0"/>
              <a:t/>
            </a:r>
            <a:br>
              <a:rPr lang="en-US" altLang="zh-CN" sz="2400" dirty="0"/>
            </a:br>
            <a:r>
              <a:rPr lang="en-US" altLang="zh-CN" sz="2400" dirty="0">
                <a:solidFill>
                  <a:srgbClr val="00B050"/>
                </a:solidFill>
              </a:rPr>
              <a:t>[“</a:t>
            </a:r>
            <a:r>
              <a:rPr lang="en-US" altLang="zh-CN" sz="2400" dirty="0" err="1">
                <a:solidFill>
                  <a:srgbClr val="00B050"/>
                </a:solidFill>
              </a:rPr>
              <a:t>abc</a:t>
            </a:r>
            <a:r>
              <a:rPr lang="en-US" altLang="zh-CN" sz="2400" dirty="0">
                <a:solidFill>
                  <a:srgbClr val="00B050"/>
                </a:solidFill>
              </a:rPr>
              <a:t>”, “</a:t>
            </a:r>
            <a:r>
              <a:rPr lang="en-US" altLang="zh-CN" sz="2400" dirty="0" err="1">
                <a:solidFill>
                  <a:srgbClr val="00B050"/>
                </a:solidFill>
              </a:rPr>
              <a:t>def</a:t>
            </a:r>
            <a:r>
              <a:rPr lang="en-US" altLang="zh-CN" sz="2400" dirty="0">
                <a:solidFill>
                  <a:srgbClr val="00B050"/>
                </a:solidFill>
              </a:rPr>
              <a:t>”, “</a:t>
            </a:r>
            <a:r>
              <a:rPr lang="en-US" altLang="zh-CN" sz="2400" dirty="0" err="1">
                <a:solidFill>
                  <a:srgbClr val="00B050"/>
                </a:solidFill>
              </a:rPr>
              <a:t>ghi</a:t>
            </a:r>
            <a:r>
              <a:rPr lang="en-US" altLang="zh-CN" sz="2400" dirty="0">
                <a:solidFill>
                  <a:srgbClr val="00B050"/>
                </a:solidFill>
              </a:rPr>
              <a:t>”] </a:t>
            </a:r>
            <a:endParaRPr lang="zh-CN" altLang="en-US" sz="24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9363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695324" y="287665"/>
            <a:ext cx="73310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latin typeface="微软雅黑" panose="020B0503020204020204" pitchFamily="34" charset="-122"/>
              </a:rPr>
              <a:t>Convert </a:t>
            </a:r>
            <a:r>
              <a:rPr lang="en-US" altLang="zh-CN" sz="2800" b="1" dirty="0">
                <a:latin typeface="微软雅黑" panose="020B0503020204020204" pitchFamily="34" charset="-122"/>
              </a:rPr>
              <a:t>Anything to a </a:t>
            </a:r>
            <a:r>
              <a:rPr lang="en-US" altLang="zh-CN" sz="2800" b="1" dirty="0" smtClean="0">
                <a:latin typeface="微软雅黑" panose="020B0503020204020204" pitchFamily="34" charset="-122"/>
              </a:rPr>
              <a:t>String</a:t>
            </a:r>
            <a:endParaRPr lang="zh-CN" altLang="en-US" sz="2800" b="1" dirty="0">
              <a:latin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10801349" y="6409373"/>
            <a:ext cx="1390651" cy="365125"/>
          </a:xfrm>
        </p:spPr>
        <p:txBody>
          <a:bodyPr/>
          <a:lstStyle/>
          <a:p>
            <a:fld id="{51D91E7F-84B6-4064-9D4E-CC7D244BCA04}" type="slidenum">
              <a:rPr lang="zh-CN" altLang="en-US" smtClean="0"/>
              <a:pPr/>
              <a:t>47</a:t>
            </a:fld>
            <a:endParaRPr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695324" y="1343025"/>
            <a:ext cx="102351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/>
              <a:t>The built-in </a:t>
            </a:r>
            <a:r>
              <a:rPr lang="en-US" altLang="zh-CN" sz="2400" dirty="0" err="1"/>
              <a:t>str</a:t>
            </a:r>
            <a:r>
              <a:rPr lang="en-US" altLang="zh-CN" sz="2400" dirty="0"/>
              <a:t>() function can convert an </a:t>
            </a:r>
            <a:r>
              <a:rPr lang="en-US" altLang="zh-CN" sz="2400" dirty="0" smtClean="0"/>
              <a:t>instance of </a:t>
            </a:r>
            <a:r>
              <a:rPr lang="en-US" altLang="zh-CN" sz="2400" dirty="0"/>
              <a:t>any data </a:t>
            </a:r>
            <a:endParaRPr lang="en-US" altLang="zh-CN" sz="2400" dirty="0" smtClean="0"/>
          </a:p>
          <a:p>
            <a:r>
              <a:rPr lang="en-US" altLang="zh-CN" sz="2400" dirty="0"/>
              <a:t> </a:t>
            </a:r>
            <a:r>
              <a:rPr lang="en-US" altLang="zh-CN" sz="2400" dirty="0" smtClean="0"/>
              <a:t>  type </a:t>
            </a:r>
            <a:r>
              <a:rPr lang="en-US" altLang="zh-CN" sz="2400" dirty="0"/>
              <a:t>into a string </a:t>
            </a:r>
            <a:endParaRPr lang="zh-CN" altLang="en-US" sz="2400" dirty="0"/>
          </a:p>
        </p:txBody>
      </p:sp>
      <p:sp>
        <p:nvSpPr>
          <p:cNvPr id="3" name="文本框 2"/>
          <p:cNvSpPr txBox="1"/>
          <p:nvPr/>
        </p:nvSpPr>
        <p:spPr>
          <a:xfrm>
            <a:off x="1076325" y="2374562"/>
            <a:ext cx="878830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200" dirty="0"/>
              <a:t>You can define how this function behaves for user-created</a:t>
            </a:r>
            <a:br>
              <a:rPr lang="en-US" altLang="zh-CN" sz="2200" dirty="0"/>
            </a:br>
            <a:r>
              <a:rPr lang="en-US" altLang="zh-CN" sz="2200" dirty="0"/>
              <a:t>data types. You can also redefine the behavior of this</a:t>
            </a:r>
            <a:br>
              <a:rPr lang="en-US" altLang="zh-CN" sz="2200" dirty="0"/>
            </a:br>
            <a:r>
              <a:rPr lang="en-US" altLang="zh-CN" sz="2200" dirty="0"/>
              <a:t>function for many types. </a:t>
            </a:r>
            <a:endParaRPr lang="zh-CN" altLang="en-US" sz="2200" dirty="0"/>
          </a:p>
        </p:txBody>
      </p:sp>
      <p:sp>
        <p:nvSpPr>
          <p:cNvPr id="5" name="文本框 4"/>
          <p:cNvSpPr txBox="1"/>
          <p:nvPr/>
        </p:nvSpPr>
        <p:spPr>
          <a:xfrm>
            <a:off x="695324" y="4429125"/>
            <a:ext cx="356860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&gt;&gt;&gt; </a:t>
            </a:r>
            <a:r>
              <a:rPr lang="en-US" altLang="zh-CN" sz="2400" dirty="0">
                <a:solidFill>
                  <a:srgbClr val="00B050"/>
                </a:solidFill>
              </a:rPr>
              <a:t>“Hello ” </a:t>
            </a:r>
            <a:r>
              <a:rPr lang="en-US" altLang="zh-CN" sz="2400" dirty="0"/>
              <a:t>+ </a:t>
            </a:r>
            <a:r>
              <a:rPr lang="en-US" altLang="zh-CN" sz="2400" dirty="0" err="1"/>
              <a:t>str</a:t>
            </a:r>
            <a:r>
              <a:rPr lang="en-US" altLang="zh-CN" sz="2400" dirty="0"/>
              <a:t>(2)</a:t>
            </a:r>
            <a:br>
              <a:rPr lang="en-US" altLang="zh-CN" sz="2400" dirty="0"/>
            </a:br>
            <a:r>
              <a:rPr lang="en-US" altLang="zh-CN" sz="2400" dirty="0">
                <a:solidFill>
                  <a:srgbClr val="0D02A2"/>
                </a:solidFill>
              </a:rPr>
              <a:t>“Hello 2” </a:t>
            </a:r>
            <a:endParaRPr lang="zh-CN" altLang="en-US" sz="2400" dirty="0">
              <a:solidFill>
                <a:srgbClr val="0D02A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7066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10801349" y="6409373"/>
            <a:ext cx="1390651" cy="365125"/>
          </a:xfrm>
        </p:spPr>
        <p:txBody>
          <a:bodyPr/>
          <a:lstStyle/>
          <a:p>
            <a:fld id="{51D91E7F-84B6-4064-9D4E-CC7D244BCA04}" type="slidenum">
              <a:rPr lang="zh-CN" altLang="en-US" smtClean="0"/>
              <a:pPr/>
              <a:t>48</a:t>
            </a:fld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1473528" y="2366971"/>
            <a:ext cx="9171100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44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2. Control </a:t>
            </a:r>
            <a:r>
              <a:rPr lang="en-US" altLang="zh-CN" sz="44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flow</a:t>
            </a:r>
            <a:r>
              <a:rPr lang="zh-CN" altLang="en-US" sz="44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：</a:t>
            </a:r>
            <a:endParaRPr lang="en-US" altLang="zh-CN" sz="4400" dirty="0" smtClean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algn="ctr"/>
            <a:r>
              <a:rPr lang="en-US" altLang="zh-CN" sz="4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</a:t>
            </a:r>
            <a:r>
              <a:rPr lang="en-US" altLang="zh-CN" sz="4400" b="0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onditional and loop statement </a:t>
            </a:r>
            <a:endParaRPr lang="zh-CN" altLang="en-US" sz="4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462" y="4269849"/>
            <a:ext cx="2681952" cy="2259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501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695325" y="287665"/>
            <a:ext cx="30454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i="1" dirty="0" smtClean="0">
                <a:solidFill>
                  <a:srgbClr val="1603A1"/>
                </a:solidFill>
                <a:latin typeface="微软雅黑" panose="020B0503020204020204" pitchFamily="34" charset="-122"/>
              </a:rPr>
              <a:t>if</a:t>
            </a:r>
            <a:r>
              <a:rPr lang="en-US" altLang="zh-CN" sz="2800" b="1" dirty="0" smtClean="0">
                <a:latin typeface="微软雅黑" panose="020B0503020204020204" pitchFamily="34" charset="-122"/>
              </a:rPr>
              <a:t>  Statements </a:t>
            </a:r>
            <a:endParaRPr lang="zh-CN" altLang="en-US" sz="2800" b="1" dirty="0">
              <a:latin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10801349" y="6409373"/>
            <a:ext cx="1390651" cy="365125"/>
          </a:xfrm>
        </p:spPr>
        <p:txBody>
          <a:bodyPr/>
          <a:lstStyle/>
          <a:p>
            <a:fld id="{51D91E7F-84B6-4064-9D4E-CC7D244BCA04}" type="slidenum">
              <a:rPr lang="zh-CN" altLang="en-US" smtClean="0"/>
              <a:pPr/>
              <a:t>49</a:t>
            </a:fld>
            <a:endParaRPr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1117600" y="1477818"/>
            <a:ext cx="6277681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accent2">
                    <a:lumMod val="75000"/>
                  </a:schemeClr>
                </a:solidFill>
              </a:rPr>
              <a:t>if</a:t>
            </a:r>
            <a:r>
              <a:rPr lang="en-US" altLang="zh-CN" sz="2400" dirty="0"/>
              <a:t> x == 3:</a:t>
            </a:r>
            <a:br>
              <a:rPr lang="en-US" altLang="zh-CN" sz="2400" dirty="0"/>
            </a:br>
            <a:r>
              <a:rPr lang="en-US" altLang="zh-CN" sz="2400" dirty="0" smtClean="0"/>
              <a:t>	</a:t>
            </a:r>
            <a:r>
              <a:rPr lang="en-US" altLang="zh-CN" sz="2400" dirty="0" smtClean="0">
                <a:solidFill>
                  <a:schemeClr val="accent2">
                    <a:lumMod val="75000"/>
                  </a:schemeClr>
                </a:solidFill>
              </a:rPr>
              <a:t>print</a:t>
            </a:r>
            <a:r>
              <a:rPr lang="en-US" altLang="zh-CN" sz="2400" dirty="0" smtClean="0"/>
              <a:t>(</a:t>
            </a:r>
            <a:r>
              <a:rPr lang="en-US" altLang="zh-CN" sz="2400" dirty="0" smtClean="0">
                <a:solidFill>
                  <a:srgbClr val="00B050"/>
                </a:solidFill>
              </a:rPr>
              <a:t>"</a:t>
            </a:r>
            <a:r>
              <a:rPr lang="en-US" altLang="zh-CN" sz="2400" dirty="0">
                <a:solidFill>
                  <a:srgbClr val="00B050"/>
                </a:solidFill>
              </a:rPr>
              <a:t>X equals 3</a:t>
            </a:r>
            <a:r>
              <a:rPr lang="en-US" altLang="zh-CN" sz="2400" dirty="0" smtClean="0">
                <a:solidFill>
                  <a:srgbClr val="00B050"/>
                </a:solidFill>
              </a:rPr>
              <a:t>.“</a:t>
            </a:r>
            <a:r>
              <a:rPr lang="en-US" altLang="zh-CN" sz="2400" dirty="0" smtClean="0"/>
              <a:t>)</a:t>
            </a:r>
            <a:r>
              <a:rPr lang="en-US" altLang="zh-CN" sz="2400" dirty="0"/>
              <a:t/>
            </a:r>
            <a:br>
              <a:rPr lang="en-US" altLang="zh-CN" sz="2400" dirty="0"/>
            </a:br>
            <a:r>
              <a:rPr lang="en-US" altLang="zh-CN" sz="2400" dirty="0" err="1">
                <a:solidFill>
                  <a:schemeClr val="accent2">
                    <a:lumMod val="75000"/>
                  </a:schemeClr>
                </a:solidFill>
              </a:rPr>
              <a:t>elif</a:t>
            </a:r>
            <a:r>
              <a:rPr lang="en-US" altLang="zh-CN" sz="2400" dirty="0"/>
              <a:t> x == 2:</a:t>
            </a:r>
            <a:br>
              <a:rPr lang="en-US" altLang="zh-CN" sz="2400" dirty="0"/>
            </a:br>
            <a:r>
              <a:rPr lang="en-US" altLang="zh-CN" sz="2400" dirty="0" smtClean="0"/>
              <a:t>	</a:t>
            </a:r>
            <a:r>
              <a:rPr lang="en-US" altLang="zh-CN" sz="2400" dirty="0" smtClean="0">
                <a:solidFill>
                  <a:schemeClr val="accent2">
                    <a:lumMod val="75000"/>
                  </a:schemeClr>
                </a:solidFill>
              </a:rPr>
              <a:t>print</a:t>
            </a:r>
            <a:r>
              <a:rPr lang="en-US" altLang="zh-CN" sz="2400" dirty="0" smtClean="0"/>
              <a:t>(</a:t>
            </a:r>
            <a:r>
              <a:rPr lang="en-US" altLang="zh-CN" sz="2400" dirty="0" smtClean="0">
                <a:solidFill>
                  <a:srgbClr val="00B050"/>
                </a:solidFill>
              </a:rPr>
              <a:t>"X </a:t>
            </a:r>
            <a:r>
              <a:rPr lang="en-US" altLang="zh-CN" sz="2400" dirty="0">
                <a:solidFill>
                  <a:srgbClr val="00B050"/>
                </a:solidFill>
              </a:rPr>
              <a:t>equals 2</a:t>
            </a:r>
            <a:r>
              <a:rPr lang="en-US" altLang="zh-CN" sz="2400" dirty="0" smtClean="0">
                <a:solidFill>
                  <a:srgbClr val="00B050"/>
                </a:solidFill>
              </a:rPr>
              <a:t>.“</a:t>
            </a:r>
            <a:r>
              <a:rPr lang="en-US" altLang="zh-CN" sz="2400" dirty="0" smtClean="0"/>
              <a:t>)</a:t>
            </a:r>
            <a:r>
              <a:rPr lang="en-US" altLang="zh-CN" sz="2400" dirty="0"/>
              <a:t/>
            </a:r>
            <a:br>
              <a:rPr lang="en-US" altLang="zh-CN" sz="2400" dirty="0"/>
            </a:br>
            <a:r>
              <a:rPr lang="en-US" altLang="zh-CN" sz="2400" dirty="0">
                <a:solidFill>
                  <a:schemeClr val="accent2">
                    <a:lumMod val="75000"/>
                  </a:schemeClr>
                </a:solidFill>
              </a:rPr>
              <a:t>else</a:t>
            </a:r>
            <a:r>
              <a:rPr lang="en-US" altLang="zh-CN" sz="2400" dirty="0"/>
              <a:t>:</a:t>
            </a:r>
            <a:br>
              <a:rPr lang="en-US" altLang="zh-CN" sz="2400" dirty="0"/>
            </a:br>
            <a:r>
              <a:rPr lang="en-US" altLang="zh-CN" sz="2400" dirty="0" smtClean="0"/>
              <a:t>	</a:t>
            </a:r>
            <a:r>
              <a:rPr lang="en-US" altLang="zh-CN" sz="2400" dirty="0" smtClean="0">
                <a:solidFill>
                  <a:schemeClr val="accent2">
                    <a:lumMod val="75000"/>
                  </a:schemeClr>
                </a:solidFill>
              </a:rPr>
              <a:t>print</a:t>
            </a:r>
            <a:r>
              <a:rPr lang="en-US" altLang="zh-CN" sz="2400" dirty="0" smtClean="0"/>
              <a:t>(</a:t>
            </a:r>
            <a:r>
              <a:rPr lang="en-US" altLang="zh-CN" sz="2400" dirty="0" smtClean="0">
                <a:solidFill>
                  <a:srgbClr val="00B050"/>
                </a:solidFill>
              </a:rPr>
              <a:t>"X equals something else.“</a:t>
            </a:r>
            <a:r>
              <a:rPr lang="en-US" altLang="zh-CN" sz="2400" dirty="0" smtClean="0"/>
              <a:t>)</a:t>
            </a:r>
            <a:br>
              <a:rPr lang="en-US" altLang="zh-CN" sz="2400" dirty="0" smtClean="0"/>
            </a:br>
            <a:r>
              <a:rPr lang="en-US" altLang="zh-CN" sz="2400" dirty="0" smtClean="0">
                <a:solidFill>
                  <a:schemeClr val="accent2">
                    <a:lumMod val="75000"/>
                  </a:schemeClr>
                </a:solidFill>
              </a:rPr>
              <a:t>print</a:t>
            </a:r>
            <a:r>
              <a:rPr lang="en-US" altLang="zh-CN" sz="2400" dirty="0" smtClean="0"/>
              <a:t>(</a:t>
            </a:r>
            <a:r>
              <a:rPr lang="en-US" altLang="zh-CN" sz="2400" dirty="0" smtClean="0">
                <a:solidFill>
                  <a:srgbClr val="00B050"/>
                </a:solidFill>
              </a:rPr>
              <a:t>"This </a:t>
            </a:r>
            <a:r>
              <a:rPr lang="en-US" altLang="zh-CN" sz="2400" dirty="0">
                <a:solidFill>
                  <a:srgbClr val="00B050"/>
                </a:solidFill>
              </a:rPr>
              <a:t>is outside the ‘if</a:t>
            </a:r>
            <a:r>
              <a:rPr lang="en-US" altLang="zh-CN" sz="2400" dirty="0" smtClean="0">
                <a:solidFill>
                  <a:srgbClr val="00B050"/>
                </a:solidFill>
              </a:rPr>
              <a:t>’.“</a:t>
            </a:r>
            <a:r>
              <a:rPr lang="en-US" altLang="zh-CN" sz="2400" dirty="0" smtClean="0"/>
              <a:t>) </a:t>
            </a:r>
            <a:endParaRPr lang="zh-CN" altLang="en-US" sz="2400" dirty="0"/>
          </a:p>
        </p:txBody>
      </p:sp>
      <p:sp>
        <p:nvSpPr>
          <p:cNvPr id="3" name="文本框 2"/>
          <p:cNvSpPr txBox="1"/>
          <p:nvPr/>
        </p:nvSpPr>
        <p:spPr>
          <a:xfrm>
            <a:off x="870738" y="4747491"/>
            <a:ext cx="652454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smtClean="0">
                <a:solidFill>
                  <a:srgbClr val="FF0000"/>
                </a:solidFill>
              </a:rPr>
              <a:t>Note: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b="1" dirty="0" smtClean="0">
                <a:solidFill>
                  <a:srgbClr val="FF0000"/>
                </a:solidFill>
              </a:rPr>
              <a:t>Use </a:t>
            </a:r>
            <a:r>
              <a:rPr lang="en-US" altLang="zh-CN" sz="2400" b="1" dirty="0">
                <a:solidFill>
                  <a:srgbClr val="FF0000"/>
                </a:solidFill>
              </a:rPr>
              <a:t>of indentation for </a:t>
            </a:r>
            <a:r>
              <a:rPr lang="en-US" altLang="zh-CN" sz="2400" b="1" dirty="0" smtClean="0">
                <a:solidFill>
                  <a:srgbClr val="FF0000"/>
                </a:solidFill>
              </a:rPr>
              <a:t>blocks</a:t>
            </a:r>
            <a:endParaRPr lang="en-US" altLang="zh-CN" sz="2400" b="1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b="1" dirty="0" smtClean="0">
                <a:solidFill>
                  <a:srgbClr val="FF0000"/>
                </a:solidFill>
              </a:rPr>
              <a:t>Colon </a:t>
            </a:r>
            <a:r>
              <a:rPr lang="en-US" altLang="zh-CN" sz="2400" b="1" dirty="0">
                <a:solidFill>
                  <a:srgbClr val="FF0000"/>
                </a:solidFill>
              </a:rPr>
              <a:t>(</a:t>
            </a:r>
            <a:r>
              <a:rPr lang="en-US" altLang="zh-CN" sz="2400" b="1" i="1" dirty="0">
                <a:solidFill>
                  <a:srgbClr val="FF0000"/>
                </a:solidFill>
              </a:rPr>
              <a:t>:</a:t>
            </a:r>
            <a:r>
              <a:rPr lang="en-US" altLang="zh-CN" sz="2400" b="1" dirty="0">
                <a:solidFill>
                  <a:srgbClr val="FF0000"/>
                </a:solidFill>
              </a:rPr>
              <a:t>) after </a:t>
            </a:r>
            <a:r>
              <a:rPr lang="en-US" altLang="zh-CN" sz="2400" b="1" dirty="0" err="1">
                <a:solidFill>
                  <a:srgbClr val="FF0000"/>
                </a:solidFill>
              </a:rPr>
              <a:t>boolean</a:t>
            </a:r>
            <a:r>
              <a:rPr lang="en-US" altLang="zh-CN" sz="2400" b="1" dirty="0">
                <a:solidFill>
                  <a:srgbClr val="FF0000"/>
                </a:solidFill>
              </a:rPr>
              <a:t> </a:t>
            </a:r>
            <a:r>
              <a:rPr lang="en-US" altLang="zh-CN" sz="2400" b="1" dirty="0" smtClean="0">
                <a:solidFill>
                  <a:srgbClr val="FF0000"/>
                </a:solidFill>
              </a:rPr>
              <a:t>expression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3410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695324" y="287665"/>
            <a:ext cx="33686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latin typeface="微软雅黑" panose="020B0503020204020204" pitchFamily="34" charset="-122"/>
              </a:rPr>
              <a:t>How to install?</a:t>
            </a:r>
            <a:endParaRPr lang="zh-CN" altLang="en-US" sz="2800" b="1" dirty="0">
              <a:latin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10801349" y="6409373"/>
            <a:ext cx="1390651" cy="365125"/>
          </a:xfrm>
        </p:spPr>
        <p:txBody>
          <a:bodyPr/>
          <a:lstStyle/>
          <a:p>
            <a:fld id="{51D91E7F-84B6-4064-9D4E-CC7D244BCA04}" type="slidenum">
              <a:rPr lang="zh-CN" altLang="en-US" smtClean="0"/>
              <a:pPr/>
              <a:t>5</a:t>
            </a:fld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958" y="1573666"/>
            <a:ext cx="8451821" cy="5018269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95324" y="1016000"/>
            <a:ext cx="81966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You </a:t>
            </a:r>
            <a:r>
              <a:rPr lang="en-US" altLang="zh-CN" dirty="0" smtClean="0"/>
              <a:t>can </a:t>
            </a:r>
            <a:r>
              <a:rPr lang="en-US" altLang="zh-CN" dirty="0" smtClean="0"/>
              <a:t>start your Python journey with </a:t>
            </a:r>
            <a:r>
              <a:rPr lang="en-US" altLang="zh-CN" dirty="0" err="1" smtClean="0"/>
              <a:t>Spyder</a:t>
            </a:r>
            <a:r>
              <a:rPr lang="en-US" altLang="zh-CN" dirty="0" smtClean="0"/>
              <a:t> or </a:t>
            </a:r>
            <a:r>
              <a:rPr lang="en-US" altLang="zh-CN" dirty="0" err="1" smtClean="0"/>
              <a:t>Jupyter</a:t>
            </a:r>
            <a:r>
              <a:rPr lang="en-US" altLang="zh-CN" dirty="0" smtClean="0"/>
              <a:t> notebook.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4339772" y="2794000"/>
            <a:ext cx="1647371" cy="1836057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2692401" y="4755879"/>
            <a:ext cx="1647371" cy="1528808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4365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695324" y="287665"/>
            <a:ext cx="50404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i="1" dirty="0">
                <a:solidFill>
                  <a:srgbClr val="1603A1"/>
                </a:solidFill>
                <a:latin typeface="微软雅黑" panose="020B0503020204020204" pitchFamily="34" charset="-122"/>
              </a:rPr>
              <a:t>w</a:t>
            </a:r>
            <a:r>
              <a:rPr lang="en-US" altLang="zh-CN" sz="2800" b="1" i="1" dirty="0" smtClean="0">
                <a:solidFill>
                  <a:srgbClr val="1603A1"/>
                </a:solidFill>
                <a:latin typeface="微软雅黑" panose="020B0503020204020204" pitchFamily="34" charset="-122"/>
              </a:rPr>
              <a:t>hile</a:t>
            </a:r>
            <a:r>
              <a:rPr lang="en-US" altLang="zh-CN" sz="2800" b="1" dirty="0" smtClean="0">
                <a:latin typeface="微软雅黑" panose="020B0503020204020204" pitchFamily="34" charset="-122"/>
              </a:rPr>
              <a:t>  Loops </a:t>
            </a:r>
            <a:endParaRPr lang="zh-CN" altLang="en-US" sz="2800" b="1" dirty="0">
              <a:latin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10801349" y="6409373"/>
            <a:ext cx="1390651" cy="365125"/>
          </a:xfrm>
        </p:spPr>
        <p:txBody>
          <a:bodyPr/>
          <a:lstStyle/>
          <a:p>
            <a:fld id="{51D91E7F-84B6-4064-9D4E-CC7D244BCA04}" type="slidenum">
              <a:rPr lang="zh-CN" altLang="en-US" smtClean="0"/>
              <a:pPr/>
              <a:t>50</a:t>
            </a:fld>
            <a:endParaRPr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695324" y="1459345"/>
            <a:ext cx="694314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&gt;&gt;&gt; x = 3</a:t>
            </a:r>
            <a:br>
              <a:rPr lang="en-US" altLang="zh-CN" sz="2400" dirty="0"/>
            </a:br>
            <a:r>
              <a:rPr lang="en-US" altLang="zh-CN" sz="2400" dirty="0"/>
              <a:t>&gt;&gt;&gt; </a:t>
            </a:r>
            <a:r>
              <a:rPr lang="en-US" altLang="zh-CN" sz="2400" dirty="0">
                <a:solidFill>
                  <a:schemeClr val="accent2">
                    <a:lumMod val="75000"/>
                  </a:schemeClr>
                </a:solidFill>
              </a:rPr>
              <a:t>while</a:t>
            </a:r>
            <a:r>
              <a:rPr lang="en-US" altLang="zh-CN" sz="2400" dirty="0"/>
              <a:t> x &lt; 5:</a:t>
            </a:r>
            <a:br>
              <a:rPr lang="en-US" altLang="zh-CN" sz="2400" dirty="0"/>
            </a:br>
            <a:r>
              <a:rPr lang="en-US" altLang="zh-CN" sz="2400" dirty="0" smtClean="0"/>
              <a:t>		</a:t>
            </a:r>
            <a:r>
              <a:rPr lang="en-US" altLang="zh-CN" sz="2400" dirty="0" smtClean="0">
                <a:solidFill>
                  <a:schemeClr val="accent2">
                    <a:lumMod val="75000"/>
                  </a:schemeClr>
                </a:solidFill>
              </a:rPr>
              <a:t>print</a:t>
            </a:r>
            <a:r>
              <a:rPr lang="en-US" altLang="zh-CN" sz="2400" dirty="0" smtClean="0"/>
              <a:t>(x</a:t>
            </a:r>
            <a:r>
              <a:rPr lang="en-US" altLang="zh-CN" sz="2400" dirty="0"/>
              <a:t>, </a:t>
            </a:r>
            <a:r>
              <a:rPr lang="en-US" altLang="zh-CN" sz="2400" dirty="0">
                <a:solidFill>
                  <a:srgbClr val="00B050"/>
                </a:solidFill>
              </a:rPr>
              <a:t>"still in the </a:t>
            </a:r>
            <a:r>
              <a:rPr lang="en-US" altLang="zh-CN" sz="2400" dirty="0" smtClean="0">
                <a:solidFill>
                  <a:srgbClr val="00B050"/>
                </a:solidFill>
              </a:rPr>
              <a:t>loop”</a:t>
            </a:r>
            <a:r>
              <a:rPr lang="en-US" altLang="zh-CN" sz="2400" dirty="0" smtClean="0"/>
              <a:t>)</a:t>
            </a:r>
            <a:r>
              <a:rPr lang="en-US" altLang="zh-CN" sz="2400" dirty="0"/>
              <a:t/>
            </a:r>
            <a:br>
              <a:rPr lang="en-US" altLang="zh-CN" sz="2400" dirty="0"/>
            </a:br>
            <a:r>
              <a:rPr lang="en-US" altLang="zh-CN" sz="2400" dirty="0" smtClean="0"/>
              <a:t>	x </a:t>
            </a:r>
            <a:r>
              <a:rPr lang="en-US" altLang="zh-CN" sz="2400" dirty="0"/>
              <a:t>= x + 1</a:t>
            </a:r>
            <a:br>
              <a:rPr lang="en-US" altLang="zh-CN" sz="2400" dirty="0"/>
            </a:br>
            <a:r>
              <a:rPr lang="en-US" altLang="zh-CN" sz="2400" dirty="0">
                <a:solidFill>
                  <a:srgbClr val="1603A1"/>
                </a:solidFill>
              </a:rPr>
              <a:t>3 still in the loop</a:t>
            </a:r>
            <a:br>
              <a:rPr lang="en-US" altLang="zh-CN" sz="2400" dirty="0">
                <a:solidFill>
                  <a:srgbClr val="1603A1"/>
                </a:solidFill>
              </a:rPr>
            </a:br>
            <a:r>
              <a:rPr lang="en-US" altLang="zh-CN" sz="2400" dirty="0">
                <a:solidFill>
                  <a:srgbClr val="1603A1"/>
                </a:solidFill>
              </a:rPr>
              <a:t>4 still in the loop</a:t>
            </a:r>
            <a:r>
              <a:rPr lang="en-US" altLang="zh-CN" sz="2400" dirty="0"/>
              <a:t/>
            </a:r>
            <a:br>
              <a:rPr lang="en-US" altLang="zh-CN" sz="2400" dirty="0"/>
            </a:br>
            <a:endParaRPr lang="en-US" altLang="zh-CN" sz="2400" dirty="0" smtClean="0"/>
          </a:p>
          <a:p>
            <a:r>
              <a:rPr lang="en-US" altLang="zh-CN" sz="2400" dirty="0" smtClean="0"/>
              <a:t>&gt;&gt;&gt; </a:t>
            </a:r>
            <a:r>
              <a:rPr lang="en-US" altLang="zh-CN" sz="2400" dirty="0"/>
              <a:t>x = 6</a:t>
            </a:r>
            <a:br>
              <a:rPr lang="en-US" altLang="zh-CN" sz="2400" dirty="0"/>
            </a:br>
            <a:r>
              <a:rPr lang="en-US" altLang="zh-CN" sz="2400" dirty="0"/>
              <a:t>&gt;&gt;&gt; </a:t>
            </a:r>
            <a:r>
              <a:rPr lang="en-US" altLang="zh-CN" sz="2400" dirty="0">
                <a:solidFill>
                  <a:schemeClr val="accent2">
                    <a:lumMod val="75000"/>
                  </a:schemeClr>
                </a:solidFill>
              </a:rPr>
              <a:t>while</a:t>
            </a:r>
            <a:r>
              <a:rPr lang="en-US" altLang="zh-CN" sz="2400" dirty="0"/>
              <a:t> x &lt; 5:</a:t>
            </a:r>
            <a:br>
              <a:rPr lang="en-US" altLang="zh-CN" sz="2400" dirty="0"/>
            </a:br>
            <a:r>
              <a:rPr lang="en-US" altLang="zh-CN" sz="2400" dirty="0" smtClean="0"/>
              <a:t>		</a:t>
            </a:r>
            <a:r>
              <a:rPr lang="en-US" altLang="zh-CN" sz="2400" dirty="0" smtClean="0">
                <a:solidFill>
                  <a:schemeClr val="accent2">
                    <a:lumMod val="75000"/>
                  </a:schemeClr>
                </a:solidFill>
              </a:rPr>
              <a:t>print</a:t>
            </a:r>
            <a:r>
              <a:rPr lang="en-US" altLang="zh-CN" sz="2400" dirty="0" smtClean="0"/>
              <a:t>(x</a:t>
            </a:r>
            <a:r>
              <a:rPr lang="en-US" altLang="zh-CN" sz="2400" dirty="0"/>
              <a:t>, </a:t>
            </a:r>
            <a:r>
              <a:rPr lang="en-US" altLang="zh-CN" sz="2400" dirty="0">
                <a:solidFill>
                  <a:srgbClr val="00B050"/>
                </a:solidFill>
              </a:rPr>
              <a:t>"still in the </a:t>
            </a:r>
            <a:r>
              <a:rPr lang="en-US" altLang="zh-CN" sz="2400" dirty="0" smtClean="0">
                <a:solidFill>
                  <a:srgbClr val="00B050"/>
                </a:solidFill>
              </a:rPr>
              <a:t>loop”</a:t>
            </a:r>
            <a:r>
              <a:rPr lang="en-US" altLang="zh-CN" sz="2400" dirty="0" smtClean="0"/>
              <a:t>) 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214199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695324" y="287665"/>
            <a:ext cx="48926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solidFill>
                  <a:srgbClr val="0D02A2"/>
                </a:solidFill>
                <a:latin typeface="微软雅黑" panose="020B0503020204020204" pitchFamily="34" charset="-122"/>
              </a:rPr>
              <a:t>break</a:t>
            </a:r>
            <a:r>
              <a:rPr lang="en-US" altLang="zh-CN" sz="2800" b="1" dirty="0" smtClean="0">
                <a:latin typeface="微软雅黑" panose="020B0503020204020204" pitchFamily="34" charset="-122"/>
              </a:rPr>
              <a:t> and </a:t>
            </a:r>
            <a:r>
              <a:rPr lang="en-US" altLang="zh-CN" sz="2800" b="1" dirty="0" smtClean="0">
                <a:solidFill>
                  <a:srgbClr val="0D02A2"/>
                </a:solidFill>
                <a:latin typeface="微软雅黑" panose="020B0503020204020204" pitchFamily="34" charset="-122"/>
              </a:rPr>
              <a:t>continue</a:t>
            </a:r>
            <a:endParaRPr lang="zh-CN" altLang="en-US" sz="2800" b="1" dirty="0">
              <a:solidFill>
                <a:srgbClr val="0D02A2"/>
              </a:solidFill>
              <a:latin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10801349" y="6409373"/>
            <a:ext cx="1390651" cy="365125"/>
          </a:xfrm>
        </p:spPr>
        <p:txBody>
          <a:bodyPr/>
          <a:lstStyle/>
          <a:p>
            <a:fld id="{51D91E7F-84B6-4064-9D4E-CC7D244BCA04}" type="slidenum">
              <a:rPr lang="zh-CN" altLang="en-US" smtClean="0"/>
              <a:pPr/>
              <a:t>51</a:t>
            </a:fld>
            <a:endParaRPr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834479" y="1893455"/>
            <a:ext cx="87286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b="1" dirty="0"/>
              <a:t>You can use the keyword </a:t>
            </a:r>
            <a:r>
              <a:rPr lang="en-US" altLang="zh-CN" sz="2400" b="1" i="1" dirty="0">
                <a:solidFill>
                  <a:srgbClr val="FF0000"/>
                </a:solidFill>
              </a:rPr>
              <a:t>break</a:t>
            </a:r>
            <a:r>
              <a:rPr lang="en-US" altLang="zh-CN" sz="2400" b="1" i="1" dirty="0"/>
              <a:t> </a:t>
            </a:r>
            <a:r>
              <a:rPr lang="en-US" altLang="zh-CN" sz="2400" b="1" dirty="0"/>
              <a:t>inside a loop to</a:t>
            </a:r>
            <a:br>
              <a:rPr lang="en-US" altLang="zh-CN" sz="2400" b="1" dirty="0"/>
            </a:br>
            <a:r>
              <a:rPr lang="en-US" altLang="zh-CN" sz="2400" b="1" dirty="0"/>
              <a:t>leave the </a:t>
            </a:r>
            <a:r>
              <a:rPr lang="en-US" altLang="zh-CN" sz="2400" b="1" i="1" dirty="0">
                <a:solidFill>
                  <a:srgbClr val="FF0000"/>
                </a:solidFill>
              </a:rPr>
              <a:t>while</a:t>
            </a:r>
            <a:r>
              <a:rPr lang="en-US" altLang="zh-CN" sz="2400" b="1" i="1" dirty="0"/>
              <a:t> </a:t>
            </a:r>
            <a:r>
              <a:rPr lang="en-US" altLang="zh-CN" sz="2400" b="1" dirty="0"/>
              <a:t>loop entirely.</a:t>
            </a:r>
            <a:r>
              <a:rPr lang="en-US" altLang="zh-CN" sz="2400" dirty="0"/>
              <a:t> </a:t>
            </a:r>
            <a:endParaRPr lang="zh-CN" altLang="en-US" sz="2400" dirty="0"/>
          </a:p>
        </p:txBody>
      </p:sp>
      <p:sp>
        <p:nvSpPr>
          <p:cNvPr id="3" name="文本框 2"/>
          <p:cNvSpPr txBox="1"/>
          <p:nvPr/>
        </p:nvSpPr>
        <p:spPr>
          <a:xfrm>
            <a:off x="831273" y="3398982"/>
            <a:ext cx="873187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b="1" dirty="0"/>
              <a:t>You can use the keyword </a:t>
            </a:r>
            <a:r>
              <a:rPr lang="en-US" altLang="zh-CN" sz="2400" b="1" i="1" dirty="0">
                <a:solidFill>
                  <a:srgbClr val="FF0000"/>
                </a:solidFill>
              </a:rPr>
              <a:t>continue</a:t>
            </a:r>
            <a:r>
              <a:rPr lang="en-US" altLang="zh-CN" sz="2400" b="1" i="1" dirty="0"/>
              <a:t> </a:t>
            </a:r>
            <a:r>
              <a:rPr lang="en-US" altLang="zh-CN" sz="2400" b="1" dirty="0"/>
              <a:t>inside a loop</a:t>
            </a:r>
            <a:br>
              <a:rPr lang="en-US" altLang="zh-CN" sz="2400" b="1" dirty="0"/>
            </a:br>
            <a:r>
              <a:rPr lang="en-US" altLang="zh-CN" sz="2400" b="1" dirty="0"/>
              <a:t>to stop processing the current iteration of the</a:t>
            </a:r>
            <a:br>
              <a:rPr lang="en-US" altLang="zh-CN" sz="2400" b="1" dirty="0"/>
            </a:br>
            <a:r>
              <a:rPr lang="en-US" altLang="zh-CN" sz="2400" b="1" dirty="0"/>
              <a:t>loop and immediately go on to the next one.</a:t>
            </a:r>
            <a:r>
              <a:rPr lang="en-US" altLang="zh-CN" sz="2400" dirty="0"/>
              <a:t> 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356155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695325" y="287665"/>
            <a:ext cx="30454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solidFill>
                  <a:srgbClr val="0D02A2"/>
                </a:solidFill>
                <a:latin typeface="微软雅黑" panose="020B0503020204020204" pitchFamily="34" charset="-122"/>
              </a:rPr>
              <a:t>assert</a:t>
            </a:r>
            <a:endParaRPr lang="zh-CN" altLang="en-US" sz="2800" b="1" dirty="0">
              <a:solidFill>
                <a:srgbClr val="0D02A2"/>
              </a:solidFill>
              <a:latin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10801349" y="6409373"/>
            <a:ext cx="1390651" cy="365125"/>
          </a:xfrm>
        </p:spPr>
        <p:txBody>
          <a:bodyPr/>
          <a:lstStyle/>
          <a:p>
            <a:fld id="{51D91E7F-84B6-4064-9D4E-CC7D244BCA04}" type="slidenum">
              <a:rPr lang="zh-CN" altLang="en-US" smtClean="0"/>
              <a:pPr/>
              <a:t>52</a:t>
            </a:fld>
            <a:endParaRPr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695325" y="1339272"/>
            <a:ext cx="912461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b="1" dirty="0"/>
              <a:t>An </a:t>
            </a:r>
            <a:r>
              <a:rPr lang="en-US" altLang="zh-CN" sz="2400" b="1" i="1" dirty="0">
                <a:solidFill>
                  <a:srgbClr val="FF0000"/>
                </a:solidFill>
              </a:rPr>
              <a:t>assert </a:t>
            </a:r>
            <a:r>
              <a:rPr lang="en-US" altLang="zh-CN" sz="2400" b="1" dirty="0"/>
              <a:t>statement will check to make sure that</a:t>
            </a:r>
            <a:br>
              <a:rPr lang="en-US" altLang="zh-CN" sz="2400" b="1" dirty="0"/>
            </a:br>
            <a:r>
              <a:rPr lang="en-US" altLang="zh-CN" sz="2400" b="1" dirty="0"/>
              <a:t>something is true during the course of a program</a:t>
            </a:r>
            <a:r>
              <a:rPr lang="en-US" altLang="zh-CN" sz="2400" dirty="0"/>
              <a:t> </a:t>
            </a:r>
            <a:endParaRPr lang="zh-CN" altLang="en-US" sz="2400" dirty="0"/>
          </a:p>
        </p:txBody>
      </p:sp>
      <p:sp>
        <p:nvSpPr>
          <p:cNvPr id="3" name="文本框 2"/>
          <p:cNvSpPr txBox="1"/>
          <p:nvPr/>
        </p:nvSpPr>
        <p:spPr>
          <a:xfrm>
            <a:off x="960582" y="2356987"/>
            <a:ext cx="72164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/>
              <a:t>If the condition if false, the program stops </a:t>
            </a:r>
            <a:endParaRPr lang="zh-CN" altLang="en-US" sz="2400" dirty="0"/>
          </a:p>
        </p:txBody>
      </p:sp>
      <p:sp>
        <p:nvSpPr>
          <p:cNvPr id="5" name="文本框 4"/>
          <p:cNvSpPr txBox="1"/>
          <p:nvPr/>
        </p:nvSpPr>
        <p:spPr>
          <a:xfrm>
            <a:off x="1436224" y="3005370"/>
            <a:ext cx="626517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200" dirty="0"/>
              <a:t>(more accurately: throws an exception) </a:t>
            </a:r>
            <a:endParaRPr lang="zh-CN" altLang="en-US" sz="2200" dirty="0"/>
          </a:p>
        </p:txBody>
      </p:sp>
      <p:sp>
        <p:nvSpPr>
          <p:cNvPr id="6" name="文本框 5"/>
          <p:cNvSpPr txBox="1"/>
          <p:nvPr/>
        </p:nvSpPr>
        <p:spPr>
          <a:xfrm>
            <a:off x="960582" y="4322619"/>
            <a:ext cx="57775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rgbClr val="FF0000"/>
                </a:solidFill>
              </a:rPr>
              <a:t>assert</a:t>
            </a:r>
            <a:r>
              <a:rPr lang="en-US" altLang="zh-CN" sz="2400" b="1" dirty="0"/>
              <a:t>(</a:t>
            </a:r>
            <a:r>
              <a:rPr lang="en-US" altLang="zh-CN" sz="2400" b="1" dirty="0" err="1"/>
              <a:t>number_of_players</a:t>
            </a:r>
            <a:r>
              <a:rPr lang="en-US" altLang="zh-CN" sz="2400" b="1" dirty="0"/>
              <a:t> &lt; 5)</a:t>
            </a:r>
            <a:r>
              <a:rPr lang="en-US" altLang="zh-CN" sz="2400" dirty="0"/>
              <a:t> 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804453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695325" y="287665"/>
            <a:ext cx="30454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i="1" dirty="0">
                <a:solidFill>
                  <a:srgbClr val="0D02A2"/>
                </a:solidFill>
                <a:latin typeface="微软雅黑" panose="020B0503020204020204" pitchFamily="34" charset="-122"/>
              </a:rPr>
              <a:t>f</a:t>
            </a:r>
            <a:r>
              <a:rPr lang="en-US" altLang="zh-CN" sz="2800" b="1" i="1" dirty="0" smtClean="0">
                <a:solidFill>
                  <a:srgbClr val="0D02A2"/>
                </a:solidFill>
                <a:latin typeface="微软雅黑" panose="020B0503020204020204" pitchFamily="34" charset="-122"/>
              </a:rPr>
              <a:t>or</a:t>
            </a:r>
            <a:r>
              <a:rPr lang="en-US" altLang="zh-CN" sz="2800" b="1" dirty="0" smtClean="0">
                <a:latin typeface="微软雅黑" panose="020B0503020204020204" pitchFamily="34" charset="-122"/>
              </a:rPr>
              <a:t>  loops</a:t>
            </a:r>
            <a:endParaRPr lang="zh-CN" altLang="en-US" sz="2800" b="1" dirty="0">
              <a:latin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10801349" y="6409373"/>
            <a:ext cx="1390651" cy="365125"/>
          </a:xfrm>
        </p:spPr>
        <p:txBody>
          <a:bodyPr/>
          <a:lstStyle/>
          <a:p>
            <a:fld id="{51D91E7F-84B6-4064-9D4E-CC7D244BCA04}" type="slidenum">
              <a:rPr lang="zh-CN" altLang="en-US" smtClean="0"/>
              <a:pPr/>
              <a:t>53</a:t>
            </a:fld>
            <a:endParaRPr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512955" y="1459345"/>
            <a:ext cx="928491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/>
              <a:t>A for loop steps through each of the items in a collection</a:t>
            </a:r>
            <a:br>
              <a:rPr lang="en-US" altLang="zh-CN" sz="2400" dirty="0"/>
            </a:br>
            <a:r>
              <a:rPr lang="en-US" altLang="zh-CN" sz="2400" dirty="0"/>
              <a:t>type, or any other type of object which is “</a:t>
            </a:r>
            <a:r>
              <a:rPr lang="en-US" altLang="zh-CN" sz="2400" dirty="0" err="1"/>
              <a:t>iterable</a:t>
            </a:r>
            <a:r>
              <a:rPr lang="en-US" altLang="zh-CN" sz="2400" dirty="0"/>
              <a:t>” </a:t>
            </a:r>
            <a:endParaRPr lang="zh-CN" altLang="en-US" sz="2400" dirty="0"/>
          </a:p>
        </p:txBody>
      </p:sp>
      <p:sp>
        <p:nvSpPr>
          <p:cNvPr id="3" name="文本框 2"/>
          <p:cNvSpPr txBox="1"/>
          <p:nvPr/>
        </p:nvSpPr>
        <p:spPr>
          <a:xfrm>
            <a:off x="881310" y="2794614"/>
            <a:ext cx="49584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for </a:t>
            </a:r>
            <a:r>
              <a:rPr lang="en-US" altLang="zh-CN" sz="2400" b="1" dirty="0">
                <a:solidFill>
                  <a:srgbClr val="FF0000"/>
                </a:solidFill>
              </a:rPr>
              <a:t>&lt;item&gt; </a:t>
            </a:r>
            <a:r>
              <a:rPr lang="en-US" altLang="zh-CN" sz="2400" b="1" dirty="0"/>
              <a:t>in </a:t>
            </a:r>
            <a:r>
              <a:rPr lang="en-US" altLang="zh-CN" sz="2400" b="1" dirty="0">
                <a:solidFill>
                  <a:srgbClr val="7030A0"/>
                </a:solidFill>
              </a:rPr>
              <a:t>&lt;collection&gt;</a:t>
            </a:r>
            <a:r>
              <a:rPr lang="en-US" altLang="zh-CN" sz="2400" b="1" dirty="0"/>
              <a:t>:</a:t>
            </a:r>
            <a:br>
              <a:rPr lang="en-US" altLang="zh-CN" sz="2400" b="1" dirty="0"/>
            </a:br>
            <a:r>
              <a:rPr lang="en-US" altLang="zh-CN" sz="2400" b="1" dirty="0"/>
              <a:t> </a:t>
            </a:r>
            <a:r>
              <a:rPr lang="en-US" altLang="zh-CN" sz="2400" b="1" dirty="0" smtClean="0"/>
              <a:t>    </a:t>
            </a:r>
            <a:r>
              <a:rPr lang="en-US" altLang="zh-CN" sz="2400" b="1" dirty="0" smtClean="0">
                <a:solidFill>
                  <a:srgbClr val="1603A1"/>
                </a:solidFill>
              </a:rPr>
              <a:t>&lt;</a:t>
            </a:r>
            <a:r>
              <a:rPr lang="en-US" altLang="zh-CN" sz="2400" b="1" dirty="0">
                <a:solidFill>
                  <a:srgbClr val="1603A1"/>
                </a:solidFill>
              </a:rPr>
              <a:t>statements&gt;</a:t>
            </a:r>
            <a:r>
              <a:rPr lang="en-US" altLang="zh-CN" sz="2400" dirty="0">
                <a:solidFill>
                  <a:srgbClr val="1603A1"/>
                </a:solidFill>
              </a:rPr>
              <a:t> </a:t>
            </a:r>
            <a:endParaRPr lang="zh-CN" altLang="en-US" sz="2400" dirty="0">
              <a:solidFill>
                <a:srgbClr val="1603A1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12955" y="4042582"/>
            <a:ext cx="8507457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300" dirty="0">
                <a:solidFill>
                  <a:srgbClr val="FF0000"/>
                </a:solidFill>
              </a:rPr>
              <a:t>If &lt;collection&gt; is a list or a tuple, then the loop steps</a:t>
            </a:r>
            <a:br>
              <a:rPr lang="en-US" altLang="zh-CN" sz="2300" dirty="0">
                <a:solidFill>
                  <a:srgbClr val="FF0000"/>
                </a:solidFill>
              </a:rPr>
            </a:br>
            <a:r>
              <a:rPr lang="en-US" altLang="zh-CN" sz="2300" dirty="0">
                <a:solidFill>
                  <a:srgbClr val="FF0000"/>
                </a:solidFill>
              </a:rPr>
              <a:t>through each element of the sequence. </a:t>
            </a:r>
            <a:endParaRPr lang="zh-CN" altLang="en-US" sz="2300" dirty="0">
              <a:solidFill>
                <a:srgbClr val="FF0000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12955" y="4996873"/>
            <a:ext cx="9451626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300" dirty="0">
                <a:solidFill>
                  <a:srgbClr val="FF0000"/>
                </a:solidFill>
              </a:rPr>
              <a:t>If &lt;collection&gt; is a string, then the loop steps through each</a:t>
            </a:r>
            <a:br>
              <a:rPr lang="en-US" altLang="zh-CN" sz="2300" dirty="0">
                <a:solidFill>
                  <a:srgbClr val="FF0000"/>
                </a:solidFill>
              </a:rPr>
            </a:br>
            <a:r>
              <a:rPr lang="en-US" altLang="zh-CN" sz="2300" dirty="0">
                <a:solidFill>
                  <a:srgbClr val="FF0000"/>
                </a:solidFill>
              </a:rPr>
              <a:t>character of the string. </a:t>
            </a:r>
            <a:endParaRPr lang="zh-CN" altLang="en-US" sz="2300" dirty="0">
              <a:solidFill>
                <a:srgbClr val="FF0000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158836" y="5800038"/>
            <a:ext cx="555632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for </a:t>
            </a:r>
            <a:r>
              <a:rPr lang="en-US" altLang="zh-CN" sz="2400" b="1" dirty="0" err="1">
                <a:solidFill>
                  <a:srgbClr val="FF0000"/>
                </a:solidFill>
              </a:rPr>
              <a:t>someChar</a:t>
            </a:r>
            <a:r>
              <a:rPr lang="en-US" altLang="zh-CN" sz="2400" b="1" dirty="0"/>
              <a:t> in </a:t>
            </a:r>
            <a:r>
              <a:rPr lang="en-US" altLang="zh-CN" sz="2400" b="1" dirty="0">
                <a:solidFill>
                  <a:srgbClr val="7030A0"/>
                </a:solidFill>
              </a:rPr>
              <a:t>“Hello World”</a:t>
            </a:r>
            <a:r>
              <a:rPr lang="en-US" altLang="zh-CN" sz="2400" b="1" dirty="0"/>
              <a:t>:</a:t>
            </a:r>
            <a:br>
              <a:rPr lang="en-US" altLang="zh-CN" sz="2400" b="1" dirty="0"/>
            </a:br>
            <a:r>
              <a:rPr lang="en-US" altLang="zh-CN" sz="2400" b="1" dirty="0"/>
              <a:t> </a:t>
            </a:r>
            <a:r>
              <a:rPr lang="en-US" altLang="zh-CN" sz="2400" b="1" dirty="0" smtClean="0"/>
              <a:t>     </a:t>
            </a:r>
            <a:r>
              <a:rPr lang="en-US" altLang="zh-CN" sz="2400" b="1" dirty="0" smtClean="0">
                <a:solidFill>
                  <a:srgbClr val="1603A1"/>
                </a:solidFill>
              </a:rPr>
              <a:t>print(</a:t>
            </a:r>
            <a:r>
              <a:rPr lang="en-US" altLang="zh-CN" sz="2400" b="1" dirty="0" err="1" smtClean="0">
                <a:solidFill>
                  <a:srgbClr val="1603A1"/>
                </a:solidFill>
              </a:rPr>
              <a:t>someChar</a:t>
            </a:r>
            <a:r>
              <a:rPr lang="en-US" altLang="zh-CN" sz="2400" b="1" dirty="0" smtClean="0">
                <a:solidFill>
                  <a:srgbClr val="1603A1"/>
                </a:solidFill>
              </a:rPr>
              <a:t>)</a:t>
            </a:r>
            <a:endParaRPr lang="zh-CN" altLang="en-US" sz="2400" dirty="0">
              <a:solidFill>
                <a:srgbClr val="1603A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9555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695325" y="287665"/>
            <a:ext cx="30454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i="1" dirty="0" smtClean="0">
                <a:solidFill>
                  <a:srgbClr val="0D02A2"/>
                </a:solidFill>
                <a:latin typeface="微软雅黑" panose="020B0503020204020204" pitchFamily="34" charset="-122"/>
              </a:rPr>
              <a:t>for</a:t>
            </a:r>
            <a:r>
              <a:rPr lang="en-US" altLang="zh-CN" sz="2800" b="1" dirty="0" smtClean="0">
                <a:latin typeface="微软雅黑" panose="020B0503020204020204" pitchFamily="34" charset="-122"/>
              </a:rPr>
              <a:t> </a:t>
            </a:r>
            <a:r>
              <a:rPr lang="en-US" altLang="zh-CN" sz="2800" b="1" dirty="0" smtClean="0">
                <a:latin typeface="微软雅黑" panose="020B0503020204020204" pitchFamily="34" charset="-122"/>
              </a:rPr>
              <a:t>loops</a:t>
            </a:r>
            <a:endParaRPr lang="zh-CN" altLang="en-US" sz="2800" b="1" dirty="0">
              <a:latin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10801349" y="6409373"/>
            <a:ext cx="1390651" cy="365125"/>
          </a:xfrm>
        </p:spPr>
        <p:txBody>
          <a:bodyPr/>
          <a:lstStyle/>
          <a:p>
            <a:fld id="{51D91E7F-84B6-4064-9D4E-CC7D244BCA04}" type="slidenum">
              <a:rPr lang="zh-CN" altLang="en-US" smtClean="0"/>
              <a:pPr/>
              <a:t>54</a:t>
            </a:fld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803564" y="1237674"/>
            <a:ext cx="49584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for </a:t>
            </a:r>
            <a:r>
              <a:rPr lang="en-US" altLang="zh-CN" sz="2400" b="1" dirty="0">
                <a:solidFill>
                  <a:srgbClr val="FF0000"/>
                </a:solidFill>
              </a:rPr>
              <a:t>&lt;item&gt; </a:t>
            </a:r>
            <a:r>
              <a:rPr lang="en-US" altLang="zh-CN" sz="2400" b="1" dirty="0"/>
              <a:t>in </a:t>
            </a:r>
            <a:r>
              <a:rPr lang="en-US" altLang="zh-CN" sz="2400" b="1" dirty="0">
                <a:solidFill>
                  <a:srgbClr val="7030A0"/>
                </a:solidFill>
              </a:rPr>
              <a:t>&lt;collection&gt;</a:t>
            </a:r>
            <a:r>
              <a:rPr lang="en-US" altLang="zh-CN" sz="2400" b="1" dirty="0"/>
              <a:t>:</a:t>
            </a:r>
            <a:br>
              <a:rPr lang="en-US" altLang="zh-CN" sz="2400" b="1" dirty="0"/>
            </a:br>
            <a:r>
              <a:rPr lang="en-US" altLang="zh-CN" sz="2400" b="1" dirty="0"/>
              <a:t> </a:t>
            </a:r>
            <a:r>
              <a:rPr lang="en-US" altLang="zh-CN" sz="2400" b="1" dirty="0" smtClean="0"/>
              <a:t>    </a:t>
            </a:r>
            <a:r>
              <a:rPr lang="en-US" altLang="zh-CN" sz="2400" b="1" dirty="0" smtClean="0">
                <a:solidFill>
                  <a:srgbClr val="1603A1"/>
                </a:solidFill>
              </a:rPr>
              <a:t>&lt;</a:t>
            </a:r>
            <a:r>
              <a:rPr lang="en-US" altLang="zh-CN" sz="2400" b="1" dirty="0">
                <a:solidFill>
                  <a:srgbClr val="1603A1"/>
                </a:solidFill>
              </a:rPr>
              <a:t>statements&gt;</a:t>
            </a:r>
            <a:r>
              <a:rPr lang="en-US" altLang="zh-CN" sz="2400" dirty="0">
                <a:solidFill>
                  <a:srgbClr val="1603A1"/>
                </a:solidFill>
              </a:rPr>
              <a:t> </a:t>
            </a:r>
            <a:endParaRPr lang="zh-CN" altLang="en-US" sz="2400" dirty="0">
              <a:solidFill>
                <a:srgbClr val="1603A1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03564" y="2495460"/>
            <a:ext cx="79752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b="1" dirty="0">
                <a:solidFill>
                  <a:srgbClr val="FF0000"/>
                </a:solidFill>
              </a:rPr>
              <a:t>&lt;item&gt; </a:t>
            </a:r>
            <a:r>
              <a:rPr lang="en-US" altLang="zh-CN" sz="2400" b="1" dirty="0"/>
              <a:t>can be more complex than a single</a:t>
            </a:r>
            <a:br>
              <a:rPr lang="en-US" altLang="zh-CN" sz="2400" b="1" dirty="0"/>
            </a:br>
            <a:r>
              <a:rPr lang="en-US" altLang="zh-CN" sz="2400" b="1" dirty="0"/>
              <a:t>variable name.</a:t>
            </a:r>
            <a:r>
              <a:rPr lang="en-US" altLang="zh-CN" sz="2400" dirty="0"/>
              <a:t> </a:t>
            </a:r>
            <a:endParaRPr lang="zh-CN" altLang="en-US" sz="2400" dirty="0"/>
          </a:p>
        </p:txBody>
      </p:sp>
      <p:sp>
        <p:nvSpPr>
          <p:cNvPr id="3" name="文本框 2"/>
          <p:cNvSpPr txBox="1"/>
          <p:nvPr/>
        </p:nvSpPr>
        <p:spPr>
          <a:xfrm>
            <a:off x="1025236" y="3556000"/>
            <a:ext cx="9224641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300" dirty="0"/>
              <a:t>If the elements of &lt;collection&gt; are themselves collections,</a:t>
            </a:r>
            <a:br>
              <a:rPr lang="en-US" altLang="zh-CN" sz="2300" dirty="0"/>
            </a:br>
            <a:r>
              <a:rPr lang="en-US" altLang="zh-CN" sz="2300" dirty="0"/>
              <a:t>then &lt;item&gt; can match the structure of the elements. </a:t>
            </a:r>
            <a:endParaRPr lang="zh-CN" altLang="en-US" sz="2300" dirty="0"/>
          </a:p>
        </p:txBody>
      </p:sp>
      <p:sp>
        <p:nvSpPr>
          <p:cNvPr id="6" name="文本框 5"/>
          <p:cNvSpPr txBox="1"/>
          <p:nvPr/>
        </p:nvSpPr>
        <p:spPr>
          <a:xfrm>
            <a:off x="1588654" y="4895273"/>
            <a:ext cx="623952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for </a:t>
            </a:r>
            <a:r>
              <a:rPr lang="en-US" altLang="zh-CN" sz="2400" dirty="0">
                <a:solidFill>
                  <a:srgbClr val="FF0000"/>
                </a:solidFill>
              </a:rPr>
              <a:t>(x, y) </a:t>
            </a:r>
            <a:r>
              <a:rPr lang="en-US" altLang="zh-CN" sz="2400" dirty="0"/>
              <a:t>in </a:t>
            </a:r>
            <a:r>
              <a:rPr lang="en-US" altLang="zh-CN" sz="2400" dirty="0">
                <a:solidFill>
                  <a:srgbClr val="7030A0"/>
                </a:solidFill>
              </a:rPr>
              <a:t>[(a,1), (b,2), (c,3), (d,4)]</a:t>
            </a:r>
            <a:r>
              <a:rPr lang="en-US" altLang="zh-CN" sz="2400" dirty="0"/>
              <a:t>:</a:t>
            </a:r>
            <a:br>
              <a:rPr lang="en-US" altLang="zh-CN" sz="2400" dirty="0"/>
            </a:br>
            <a:r>
              <a:rPr lang="en-US" altLang="zh-CN" sz="2400" dirty="0" smtClean="0"/>
              <a:t>	</a:t>
            </a:r>
            <a:r>
              <a:rPr lang="en-US" altLang="zh-CN" sz="2400" dirty="0" smtClean="0">
                <a:solidFill>
                  <a:srgbClr val="1603A1"/>
                </a:solidFill>
              </a:rPr>
              <a:t>print(x)</a:t>
            </a:r>
            <a:endParaRPr lang="zh-CN" altLang="en-US" sz="2400" dirty="0">
              <a:solidFill>
                <a:srgbClr val="1603A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7418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695325" y="287665"/>
            <a:ext cx="67030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i="1" dirty="0" smtClean="0">
                <a:solidFill>
                  <a:srgbClr val="FF0000"/>
                </a:solidFill>
                <a:latin typeface="微软雅黑" panose="020B0503020204020204" pitchFamily="34" charset="-122"/>
              </a:rPr>
              <a:t>for</a:t>
            </a:r>
            <a:r>
              <a:rPr lang="en-US" altLang="zh-CN" sz="2800" b="1" dirty="0" smtClean="0">
                <a:latin typeface="微软雅黑" panose="020B0503020204020204" pitchFamily="34" charset="-122"/>
              </a:rPr>
              <a:t>  loops </a:t>
            </a:r>
            <a:r>
              <a:rPr lang="en-US" altLang="zh-CN" sz="2800" b="1" dirty="0" smtClean="0">
                <a:latin typeface="微软雅黑" panose="020B0503020204020204" pitchFamily="34" charset="-122"/>
              </a:rPr>
              <a:t>and the </a:t>
            </a:r>
            <a:r>
              <a:rPr lang="en-US" altLang="zh-CN" sz="2800" b="1" i="1" dirty="0" smtClean="0">
                <a:solidFill>
                  <a:srgbClr val="FF0000"/>
                </a:solidFill>
                <a:latin typeface="微软雅黑" panose="020B0503020204020204" pitchFamily="34" charset="-122"/>
              </a:rPr>
              <a:t>range() </a:t>
            </a:r>
            <a:r>
              <a:rPr lang="en-US" altLang="zh-CN" sz="2800" b="1" dirty="0" smtClean="0">
                <a:latin typeface="微软雅黑" panose="020B0503020204020204" pitchFamily="34" charset="-122"/>
              </a:rPr>
              <a:t>function</a:t>
            </a:r>
            <a:endParaRPr lang="zh-CN" altLang="en-US" sz="2800" b="1" dirty="0">
              <a:latin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10801349" y="6409373"/>
            <a:ext cx="1390651" cy="365125"/>
          </a:xfrm>
        </p:spPr>
        <p:txBody>
          <a:bodyPr/>
          <a:lstStyle/>
          <a:p>
            <a:fld id="{51D91E7F-84B6-4064-9D4E-CC7D244BCA04}" type="slidenum">
              <a:rPr lang="zh-CN" altLang="en-US" smtClean="0"/>
              <a:pPr/>
              <a:t>55</a:t>
            </a:fld>
            <a:endParaRPr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742806" y="1302327"/>
            <a:ext cx="977062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/>
              <a:t>We often want to write a loop where the variables ranges</a:t>
            </a:r>
            <a:br>
              <a:rPr lang="en-US" altLang="zh-CN" sz="2400" dirty="0"/>
            </a:br>
            <a:r>
              <a:rPr lang="en-US" altLang="zh-CN" sz="2400" dirty="0"/>
              <a:t>over some sequence of numbers. The </a:t>
            </a:r>
            <a:r>
              <a:rPr lang="en-US" altLang="zh-CN" sz="2400" i="1" dirty="0">
                <a:solidFill>
                  <a:srgbClr val="FF0000"/>
                </a:solidFill>
              </a:rPr>
              <a:t>range() </a:t>
            </a:r>
            <a:r>
              <a:rPr lang="en-US" altLang="zh-CN" sz="2400" dirty="0"/>
              <a:t>function</a:t>
            </a:r>
            <a:br>
              <a:rPr lang="en-US" altLang="zh-CN" sz="2400" dirty="0"/>
            </a:br>
            <a:r>
              <a:rPr lang="en-US" altLang="zh-CN" sz="2400" dirty="0">
                <a:solidFill>
                  <a:srgbClr val="0D02A2"/>
                </a:solidFill>
              </a:rPr>
              <a:t>returns a list of numbers from 0 up to but not including the</a:t>
            </a:r>
            <a:br>
              <a:rPr lang="en-US" altLang="zh-CN" sz="2400" dirty="0">
                <a:solidFill>
                  <a:srgbClr val="0D02A2"/>
                </a:solidFill>
              </a:rPr>
            </a:br>
            <a:r>
              <a:rPr lang="en-US" altLang="zh-CN" sz="2400" dirty="0">
                <a:solidFill>
                  <a:srgbClr val="0D02A2"/>
                </a:solidFill>
              </a:rPr>
              <a:t>number we pass to it </a:t>
            </a:r>
            <a:endParaRPr lang="zh-CN" altLang="en-US" sz="2400" dirty="0">
              <a:solidFill>
                <a:srgbClr val="0D02A2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42806" y="3482109"/>
            <a:ext cx="50379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/>
              <a:t>range(5) returns [0,1,2,3,4] </a:t>
            </a:r>
            <a:endParaRPr lang="zh-CN" altLang="en-US" sz="2400" dirty="0"/>
          </a:p>
        </p:txBody>
      </p:sp>
      <p:sp>
        <p:nvSpPr>
          <p:cNvPr id="5" name="文本框 4"/>
          <p:cNvSpPr txBox="1"/>
          <p:nvPr/>
        </p:nvSpPr>
        <p:spPr>
          <a:xfrm>
            <a:off x="1394691" y="4479636"/>
            <a:ext cx="289797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for </a:t>
            </a:r>
            <a:r>
              <a:rPr lang="en-US" altLang="zh-CN" sz="2400" dirty="0">
                <a:solidFill>
                  <a:srgbClr val="FF0000"/>
                </a:solidFill>
              </a:rPr>
              <a:t>x</a:t>
            </a:r>
            <a:r>
              <a:rPr lang="en-US" altLang="zh-CN" sz="2400" dirty="0"/>
              <a:t> in </a:t>
            </a:r>
            <a:r>
              <a:rPr lang="en-US" altLang="zh-CN" sz="2400" dirty="0">
                <a:solidFill>
                  <a:srgbClr val="7030A0"/>
                </a:solidFill>
              </a:rPr>
              <a:t>range(5)</a:t>
            </a:r>
            <a:r>
              <a:rPr lang="en-US" altLang="zh-CN" sz="2400" dirty="0"/>
              <a:t>:</a:t>
            </a:r>
            <a:br>
              <a:rPr lang="en-US" altLang="zh-CN" sz="2400" dirty="0"/>
            </a:br>
            <a:r>
              <a:rPr lang="en-US" altLang="zh-CN" sz="2400" dirty="0"/>
              <a:t> </a:t>
            </a:r>
            <a:r>
              <a:rPr lang="en-US" altLang="zh-CN" sz="2400" dirty="0" smtClean="0"/>
              <a:t>   </a:t>
            </a:r>
            <a:r>
              <a:rPr lang="en-US" altLang="zh-CN" sz="2400" dirty="0" smtClean="0">
                <a:solidFill>
                  <a:srgbClr val="1603A1"/>
                </a:solidFill>
              </a:rPr>
              <a:t>print(x)</a:t>
            </a:r>
            <a:endParaRPr lang="zh-CN" altLang="en-US" sz="2400" dirty="0">
              <a:solidFill>
                <a:srgbClr val="1603A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6971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695325" y="287665"/>
            <a:ext cx="57424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latin typeface="微软雅黑" panose="020B0503020204020204" pitchFamily="34" charset="-122"/>
              </a:rPr>
              <a:t>Abuse of the range() function</a:t>
            </a:r>
            <a:endParaRPr lang="zh-CN" altLang="en-US" sz="2800" b="1" dirty="0">
              <a:latin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10801349" y="6409373"/>
            <a:ext cx="1390651" cy="365125"/>
          </a:xfrm>
        </p:spPr>
        <p:txBody>
          <a:bodyPr/>
          <a:lstStyle/>
          <a:p>
            <a:fld id="{51D91E7F-84B6-4064-9D4E-CC7D244BCA04}" type="slidenum">
              <a:rPr lang="zh-CN" altLang="en-US" smtClean="0"/>
              <a:pPr/>
              <a:t>56</a:t>
            </a:fld>
            <a:endParaRPr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695325" y="1302328"/>
            <a:ext cx="98753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/>
              <a:t>Don't use </a:t>
            </a:r>
            <a:r>
              <a:rPr lang="en-US" altLang="zh-CN" sz="2400" b="1" i="1" dirty="0">
                <a:solidFill>
                  <a:srgbClr val="FF0000"/>
                </a:solidFill>
              </a:rPr>
              <a:t>range() </a:t>
            </a:r>
            <a:r>
              <a:rPr lang="en-US" altLang="zh-CN" sz="2400" dirty="0"/>
              <a:t>to iterate over a sequence solely to have</a:t>
            </a:r>
            <a:br>
              <a:rPr lang="en-US" altLang="zh-CN" sz="2400" dirty="0"/>
            </a:br>
            <a:r>
              <a:rPr lang="en-US" altLang="zh-CN" sz="2400" dirty="0"/>
              <a:t>the index and elements available at the same time </a:t>
            </a:r>
            <a:endParaRPr lang="zh-CN" altLang="en-US" sz="2400" dirty="0"/>
          </a:p>
        </p:txBody>
      </p:sp>
      <p:sp>
        <p:nvSpPr>
          <p:cNvPr id="3" name="文本框 2"/>
          <p:cNvSpPr txBox="1"/>
          <p:nvPr/>
        </p:nvSpPr>
        <p:spPr>
          <a:xfrm>
            <a:off x="695325" y="2624768"/>
            <a:ext cx="17347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b="1" dirty="0"/>
              <a:t>Avoid:</a:t>
            </a:r>
            <a:r>
              <a:rPr lang="en-US" altLang="zh-CN" sz="2400" dirty="0"/>
              <a:t> </a:t>
            </a:r>
            <a:endParaRPr lang="zh-CN" altLang="en-US" sz="2400" dirty="0"/>
          </a:p>
        </p:txBody>
      </p:sp>
      <p:sp>
        <p:nvSpPr>
          <p:cNvPr id="5" name="文本框 4"/>
          <p:cNvSpPr txBox="1"/>
          <p:nvPr/>
        </p:nvSpPr>
        <p:spPr>
          <a:xfrm>
            <a:off x="1427359" y="3162377"/>
            <a:ext cx="427835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for</a:t>
            </a:r>
            <a:r>
              <a:rPr lang="en-US" altLang="zh-CN" sz="2400" dirty="0">
                <a:solidFill>
                  <a:srgbClr val="FF0000"/>
                </a:solidFill>
              </a:rPr>
              <a:t> </a:t>
            </a:r>
            <a:r>
              <a:rPr lang="en-US" altLang="zh-CN" sz="2400" dirty="0" err="1">
                <a:solidFill>
                  <a:srgbClr val="FF0000"/>
                </a:solidFill>
              </a:rPr>
              <a:t>i</a:t>
            </a:r>
            <a:r>
              <a:rPr lang="en-US" altLang="zh-CN" sz="2400" dirty="0">
                <a:solidFill>
                  <a:srgbClr val="FF0000"/>
                </a:solidFill>
              </a:rPr>
              <a:t> </a:t>
            </a:r>
            <a:r>
              <a:rPr lang="en-US" altLang="zh-CN" sz="2400" dirty="0"/>
              <a:t>in </a:t>
            </a:r>
            <a:r>
              <a:rPr lang="en-US" altLang="zh-CN" sz="2400" dirty="0">
                <a:solidFill>
                  <a:srgbClr val="7030A0"/>
                </a:solidFill>
              </a:rPr>
              <a:t>range(</a:t>
            </a:r>
            <a:r>
              <a:rPr lang="en-US" altLang="zh-CN" sz="2400" dirty="0" err="1">
                <a:solidFill>
                  <a:srgbClr val="7030A0"/>
                </a:solidFill>
              </a:rPr>
              <a:t>len</a:t>
            </a:r>
            <a:r>
              <a:rPr lang="en-US" altLang="zh-CN" sz="2400" dirty="0">
                <a:solidFill>
                  <a:srgbClr val="7030A0"/>
                </a:solidFill>
              </a:rPr>
              <a:t>(</a:t>
            </a:r>
            <a:r>
              <a:rPr lang="en-US" altLang="zh-CN" sz="2400" dirty="0" err="1">
                <a:solidFill>
                  <a:srgbClr val="7030A0"/>
                </a:solidFill>
              </a:rPr>
              <a:t>mylist</a:t>
            </a:r>
            <a:r>
              <a:rPr lang="en-US" altLang="zh-CN" sz="2400" dirty="0">
                <a:solidFill>
                  <a:srgbClr val="7030A0"/>
                </a:solidFill>
              </a:rPr>
              <a:t>))</a:t>
            </a:r>
            <a:r>
              <a:rPr lang="en-US" altLang="zh-CN" sz="2400" dirty="0"/>
              <a:t>:</a:t>
            </a:r>
            <a:br>
              <a:rPr lang="en-US" altLang="zh-CN" sz="2400" dirty="0"/>
            </a:br>
            <a:r>
              <a:rPr lang="en-US" altLang="zh-CN" sz="2400" dirty="0" smtClean="0"/>
              <a:t>	</a:t>
            </a:r>
            <a:r>
              <a:rPr lang="en-US" altLang="zh-CN" sz="2400" dirty="0" smtClean="0">
                <a:solidFill>
                  <a:srgbClr val="1603A1"/>
                </a:solidFill>
              </a:rPr>
              <a:t>print</a:t>
            </a:r>
            <a:r>
              <a:rPr lang="en-US" altLang="zh-CN" sz="2400" dirty="0" smtClean="0"/>
              <a:t>(</a:t>
            </a:r>
            <a:r>
              <a:rPr lang="en-US" altLang="zh-CN" sz="2400" dirty="0" err="1" smtClean="0">
                <a:solidFill>
                  <a:srgbClr val="FF0000"/>
                </a:solidFill>
              </a:rPr>
              <a:t>i</a:t>
            </a:r>
            <a:r>
              <a:rPr lang="en-US" altLang="zh-CN" sz="2400" dirty="0"/>
              <a:t>, </a:t>
            </a:r>
            <a:r>
              <a:rPr lang="en-US" altLang="zh-CN" sz="2400" dirty="0" err="1">
                <a:solidFill>
                  <a:srgbClr val="1603A1"/>
                </a:solidFill>
              </a:rPr>
              <a:t>mylist</a:t>
            </a:r>
            <a:r>
              <a:rPr lang="en-US" altLang="zh-CN" sz="2400" dirty="0">
                <a:solidFill>
                  <a:srgbClr val="1603A1"/>
                </a:solidFill>
              </a:rPr>
              <a:t>[</a:t>
            </a:r>
            <a:r>
              <a:rPr lang="en-US" altLang="zh-CN" sz="2400" dirty="0" err="1">
                <a:solidFill>
                  <a:srgbClr val="FF0000"/>
                </a:solidFill>
              </a:rPr>
              <a:t>i</a:t>
            </a:r>
            <a:r>
              <a:rPr lang="en-US" altLang="zh-CN" sz="2400" dirty="0" smtClean="0">
                <a:solidFill>
                  <a:srgbClr val="1603A1"/>
                </a:solidFill>
              </a:rPr>
              <a:t>]</a:t>
            </a:r>
            <a:r>
              <a:rPr lang="en-US" altLang="zh-CN" sz="2400" dirty="0" smtClean="0"/>
              <a:t>) </a:t>
            </a:r>
            <a:endParaRPr lang="zh-CN" altLang="en-US" sz="2400" dirty="0"/>
          </a:p>
        </p:txBody>
      </p:sp>
      <p:sp>
        <p:nvSpPr>
          <p:cNvPr id="7" name="文本框 6"/>
          <p:cNvSpPr txBox="1"/>
          <p:nvPr/>
        </p:nvSpPr>
        <p:spPr>
          <a:xfrm>
            <a:off x="695325" y="4181095"/>
            <a:ext cx="2098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b="1" dirty="0" smtClean="0"/>
              <a:t>Instead:</a:t>
            </a:r>
            <a:r>
              <a:rPr lang="en-US" altLang="zh-CN" sz="2400" dirty="0" smtClean="0"/>
              <a:t> </a:t>
            </a:r>
            <a:endParaRPr lang="zh-CN" altLang="en-US" sz="2400" dirty="0"/>
          </a:p>
        </p:txBody>
      </p:sp>
      <p:sp>
        <p:nvSpPr>
          <p:cNvPr id="6" name="文本框 5"/>
          <p:cNvSpPr txBox="1"/>
          <p:nvPr/>
        </p:nvSpPr>
        <p:spPr>
          <a:xfrm>
            <a:off x="1562710" y="4978400"/>
            <a:ext cx="551586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for (</a:t>
            </a:r>
            <a:r>
              <a:rPr lang="en-US" altLang="zh-CN" sz="2400" dirty="0" err="1">
                <a:solidFill>
                  <a:srgbClr val="FF0000"/>
                </a:solidFill>
              </a:rPr>
              <a:t>i</a:t>
            </a:r>
            <a:r>
              <a:rPr lang="en-US" altLang="zh-CN" sz="2400" dirty="0">
                <a:solidFill>
                  <a:srgbClr val="FF0000"/>
                </a:solidFill>
              </a:rPr>
              <a:t>, item</a:t>
            </a:r>
            <a:r>
              <a:rPr lang="en-US" altLang="zh-CN" sz="2400" dirty="0"/>
              <a:t>) in </a:t>
            </a:r>
            <a:r>
              <a:rPr lang="en-US" altLang="zh-CN" sz="2400" dirty="0">
                <a:solidFill>
                  <a:srgbClr val="7030A0"/>
                </a:solidFill>
              </a:rPr>
              <a:t>enumerate(</a:t>
            </a:r>
            <a:r>
              <a:rPr lang="en-US" altLang="zh-CN" sz="2400" dirty="0" err="1">
                <a:solidFill>
                  <a:srgbClr val="7030A0"/>
                </a:solidFill>
              </a:rPr>
              <a:t>mylist</a:t>
            </a:r>
            <a:r>
              <a:rPr lang="en-US" altLang="zh-CN" sz="2400" dirty="0">
                <a:solidFill>
                  <a:srgbClr val="7030A0"/>
                </a:solidFill>
              </a:rPr>
              <a:t>)</a:t>
            </a:r>
            <a:r>
              <a:rPr lang="en-US" altLang="zh-CN" sz="2400" dirty="0"/>
              <a:t>:</a:t>
            </a:r>
            <a:br>
              <a:rPr lang="en-US" altLang="zh-CN" sz="2400" dirty="0"/>
            </a:br>
            <a:r>
              <a:rPr lang="en-US" altLang="zh-CN" sz="2400" dirty="0" smtClean="0"/>
              <a:t>	</a:t>
            </a:r>
            <a:r>
              <a:rPr lang="en-US" altLang="zh-CN" sz="2400" dirty="0" smtClean="0">
                <a:solidFill>
                  <a:srgbClr val="1603A1"/>
                </a:solidFill>
              </a:rPr>
              <a:t>print</a:t>
            </a:r>
            <a:r>
              <a:rPr lang="en-US" altLang="zh-CN" sz="2400" dirty="0" smtClean="0"/>
              <a:t>(</a:t>
            </a:r>
            <a:r>
              <a:rPr lang="en-US" altLang="zh-CN" sz="2400" dirty="0" err="1" smtClean="0">
                <a:solidFill>
                  <a:srgbClr val="FF0000"/>
                </a:solidFill>
              </a:rPr>
              <a:t>i</a:t>
            </a:r>
            <a:r>
              <a:rPr lang="en-US" altLang="zh-CN" sz="2400" dirty="0"/>
              <a:t>, </a:t>
            </a:r>
            <a:r>
              <a:rPr lang="en-US" altLang="zh-CN" sz="2400" dirty="0" smtClean="0">
                <a:solidFill>
                  <a:srgbClr val="FF0000"/>
                </a:solidFill>
              </a:rPr>
              <a:t>item</a:t>
            </a:r>
            <a:r>
              <a:rPr lang="en-US" altLang="zh-CN" sz="2400" dirty="0" smtClean="0"/>
              <a:t>) 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35152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10801349" y="6409373"/>
            <a:ext cx="1390651" cy="365125"/>
          </a:xfrm>
        </p:spPr>
        <p:txBody>
          <a:bodyPr/>
          <a:lstStyle/>
          <a:p>
            <a:fld id="{51D91E7F-84B6-4064-9D4E-CC7D244BCA04}" type="slidenum">
              <a:rPr lang="zh-CN" altLang="en-US" smtClean="0"/>
              <a:pPr/>
              <a:t>57</a:t>
            </a:fld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2829708" y="2256134"/>
            <a:ext cx="6495689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44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Generating lists using</a:t>
            </a:r>
          </a:p>
          <a:p>
            <a:pPr algn="ctr"/>
            <a:r>
              <a:rPr lang="en-US" altLang="zh-CN" sz="4400" b="0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“List comprehensions”</a:t>
            </a:r>
            <a:endParaRPr lang="zh-CN" altLang="en-US" sz="4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1830" y="4616016"/>
            <a:ext cx="3593703" cy="1975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163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695325" y="287665"/>
            <a:ext cx="4615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latin typeface="微软雅黑" panose="020B0503020204020204" pitchFamily="34" charset="-122"/>
              </a:rPr>
              <a:t>List comprehension</a:t>
            </a:r>
            <a:endParaRPr lang="zh-CN" altLang="en-US" sz="2800" b="1" dirty="0">
              <a:latin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10801349" y="6409373"/>
            <a:ext cx="1390651" cy="365125"/>
          </a:xfrm>
        </p:spPr>
        <p:txBody>
          <a:bodyPr/>
          <a:lstStyle/>
          <a:p>
            <a:fld id="{51D91E7F-84B6-4064-9D4E-CC7D244BCA04}" type="slidenum">
              <a:rPr lang="zh-CN" altLang="en-US" smtClean="0"/>
              <a:pPr/>
              <a:t>58</a:t>
            </a:fld>
            <a:endParaRPr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695325" y="1385455"/>
            <a:ext cx="80233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b="1" dirty="0">
                <a:solidFill>
                  <a:srgbClr val="FF0000"/>
                </a:solidFill>
              </a:rPr>
              <a:t>A powerful feature of the Python language</a:t>
            </a:r>
            <a:r>
              <a:rPr lang="en-US" altLang="zh-CN" sz="2400" dirty="0">
                <a:solidFill>
                  <a:srgbClr val="FF0000"/>
                </a:solidFill>
              </a:rPr>
              <a:t> 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080655" y="2124364"/>
            <a:ext cx="948804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300" dirty="0"/>
              <a:t>Generate a new list by applying a function to every member</a:t>
            </a:r>
            <a:br>
              <a:rPr lang="en-US" altLang="zh-CN" sz="2300" dirty="0"/>
            </a:br>
            <a:r>
              <a:rPr lang="en-US" altLang="zh-CN" sz="2300" dirty="0"/>
              <a:t>of an original </a:t>
            </a:r>
            <a:r>
              <a:rPr lang="en-US" altLang="zh-CN" sz="2300" dirty="0" smtClean="0"/>
              <a:t>list.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300" dirty="0"/>
              <a:t>Python programmers use list comprehensions extensively.</a:t>
            </a:r>
            <a:br>
              <a:rPr lang="en-US" altLang="zh-CN" sz="2300" dirty="0"/>
            </a:br>
            <a:r>
              <a:rPr lang="en-US" altLang="zh-CN" sz="2300" dirty="0"/>
              <a:t>You’ll see many of them in real code. </a:t>
            </a:r>
            <a:br>
              <a:rPr lang="en-US" altLang="zh-CN" sz="2300" dirty="0"/>
            </a:br>
            <a:endParaRPr lang="zh-CN" altLang="en-US" sz="2300" dirty="0"/>
          </a:p>
        </p:txBody>
      </p:sp>
      <p:sp>
        <p:nvSpPr>
          <p:cNvPr id="5" name="文本框 4"/>
          <p:cNvSpPr txBox="1"/>
          <p:nvPr/>
        </p:nvSpPr>
        <p:spPr>
          <a:xfrm>
            <a:off x="2555193" y="4387273"/>
            <a:ext cx="6538970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900" b="1" dirty="0"/>
              <a:t>[ </a:t>
            </a:r>
            <a:r>
              <a:rPr lang="en-US" altLang="zh-CN" sz="2900" b="1" dirty="0">
                <a:solidFill>
                  <a:srgbClr val="1603A1"/>
                </a:solidFill>
              </a:rPr>
              <a:t>expression</a:t>
            </a:r>
            <a:r>
              <a:rPr lang="en-US" altLang="zh-CN" sz="2900" b="1" dirty="0"/>
              <a:t> for </a:t>
            </a:r>
            <a:r>
              <a:rPr lang="en-US" altLang="zh-CN" sz="2900" b="1" dirty="0">
                <a:solidFill>
                  <a:srgbClr val="FF0000"/>
                </a:solidFill>
              </a:rPr>
              <a:t>name</a:t>
            </a:r>
            <a:r>
              <a:rPr lang="en-US" altLang="zh-CN" sz="2900" b="1" dirty="0"/>
              <a:t> in </a:t>
            </a:r>
            <a:r>
              <a:rPr lang="en-US" altLang="zh-CN" sz="2900" b="1" dirty="0">
                <a:solidFill>
                  <a:srgbClr val="7030A0"/>
                </a:solidFill>
              </a:rPr>
              <a:t>list</a:t>
            </a:r>
            <a:r>
              <a:rPr lang="en-US" altLang="zh-CN" sz="2900" b="1" dirty="0"/>
              <a:t> ]</a:t>
            </a:r>
            <a:r>
              <a:rPr lang="en-US" altLang="zh-CN" sz="2900" dirty="0"/>
              <a:t> </a:t>
            </a:r>
            <a:endParaRPr lang="zh-CN" altLang="en-US" sz="2900" dirty="0"/>
          </a:p>
        </p:txBody>
      </p:sp>
    </p:spTree>
    <p:extLst>
      <p:ext uri="{BB962C8B-B14F-4D97-AF65-F5344CB8AC3E}">
        <p14:creationId xmlns:p14="http://schemas.microsoft.com/office/powerpoint/2010/main" val="979984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695325" y="287665"/>
            <a:ext cx="39967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</a:rPr>
              <a:t>List </a:t>
            </a:r>
            <a:r>
              <a:rPr lang="en-US" altLang="zh-CN" sz="2800" b="1" dirty="0" smtClean="0">
                <a:latin typeface="微软雅黑" panose="020B0503020204020204" pitchFamily="34" charset="-122"/>
              </a:rPr>
              <a:t>comprehension</a:t>
            </a:r>
            <a:endParaRPr lang="zh-CN" altLang="en-US" sz="2800" b="1" dirty="0">
              <a:latin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10801349" y="6409373"/>
            <a:ext cx="1390651" cy="365125"/>
          </a:xfrm>
        </p:spPr>
        <p:txBody>
          <a:bodyPr/>
          <a:lstStyle/>
          <a:p>
            <a:fld id="{51D91E7F-84B6-4064-9D4E-CC7D244BCA04}" type="slidenum">
              <a:rPr lang="zh-CN" altLang="en-US" smtClean="0"/>
              <a:pPr/>
              <a:t>59</a:t>
            </a:fld>
            <a:endParaRPr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695325" y="1320801"/>
            <a:ext cx="453361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altLang="zh-CN" sz="2400" dirty="0"/>
              <a:t>&gt;&gt;&gt; li = [3, 6, 2, 7]</a:t>
            </a:r>
            <a:br>
              <a:rPr lang="it-IT" altLang="zh-CN" sz="2400" dirty="0"/>
            </a:br>
            <a:r>
              <a:rPr lang="it-IT" altLang="zh-CN" sz="2400" dirty="0"/>
              <a:t>&gt;&gt;&gt; [</a:t>
            </a:r>
            <a:r>
              <a:rPr lang="it-IT" altLang="zh-CN" sz="2400" dirty="0">
                <a:solidFill>
                  <a:srgbClr val="1603A1"/>
                </a:solidFill>
              </a:rPr>
              <a:t>elem*2</a:t>
            </a:r>
            <a:r>
              <a:rPr lang="it-IT" altLang="zh-CN" sz="2400" dirty="0"/>
              <a:t> for </a:t>
            </a:r>
            <a:r>
              <a:rPr lang="it-IT" altLang="zh-CN" sz="2400" dirty="0">
                <a:solidFill>
                  <a:srgbClr val="FF0000"/>
                </a:solidFill>
              </a:rPr>
              <a:t>elem</a:t>
            </a:r>
            <a:r>
              <a:rPr lang="it-IT" altLang="zh-CN" sz="2400" dirty="0"/>
              <a:t> in li]</a:t>
            </a:r>
            <a:br>
              <a:rPr lang="it-IT" altLang="zh-CN" sz="2400" dirty="0"/>
            </a:br>
            <a:r>
              <a:rPr lang="it-IT" altLang="zh-CN" sz="2400" dirty="0"/>
              <a:t>[6, 12, 4, 14] </a:t>
            </a:r>
            <a:endParaRPr lang="zh-CN" altLang="en-US" sz="2400" dirty="0"/>
          </a:p>
        </p:txBody>
      </p:sp>
      <p:sp>
        <p:nvSpPr>
          <p:cNvPr id="5" name="文本框 4"/>
          <p:cNvSpPr txBox="1"/>
          <p:nvPr/>
        </p:nvSpPr>
        <p:spPr>
          <a:xfrm>
            <a:off x="695325" y="3031046"/>
            <a:ext cx="54553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[ </a:t>
            </a:r>
            <a:r>
              <a:rPr lang="en-US" altLang="zh-CN" sz="2400" b="1" u="sng" dirty="0">
                <a:solidFill>
                  <a:srgbClr val="1603A1"/>
                </a:solidFill>
              </a:rPr>
              <a:t>expression</a:t>
            </a:r>
            <a:r>
              <a:rPr lang="en-US" altLang="zh-CN" sz="2400" b="1" dirty="0"/>
              <a:t> for </a:t>
            </a:r>
            <a:r>
              <a:rPr lang="en-US" altLang="zh-CN" sz="2400" b="1" u="sng" dirty="0">
                <a:solidFill>
                  <a:srgbClr val="FF0000"/>
                </a:solidFill>
              </a:rPr>
              <a:t>name</a:t>
            </a:r>
            <a:r>
              <a:rPr lang="en-US" altLang="zh-CN" sz="2400" b="1" dirty="0"/>
              <a:t> in </a:t>
            </a:r>
            <a:r>
              <a:rPr lang="en-US" altLang="zh-CN" sz="2400" b="1" u="sng" dirty="0">
                <a:solidFill>
                  <a:srgbClr val="7030A0"/>
                </a:solidFill>
              </a:rPr>
              <a:t>list</a:t>
            </a:r>
            <a:r>
              <a:rPr lang="en-US" altLang="zh-CN" sz="2400" b="1" dirty="0"/>
              <a:t> ]</a:t>
            </a:r>
            <a:r>
              <a:rPr lang="en-US" altLang="zh-CN" sz="2400" dirty="0"/>
              <a:t> </a:t>
            </a:r>
            <a:endParaRPr lang="zh-CN" altLang="en-US" sz="2400" dirty="0"/>
          </a:p>
        </p:txBody>
      </p:sp>
      <p:sp>
        <p:nvSpPr>
          <p:cNvPr id="3" name="文本框 2"/>
          <p:cNvSpPr txBox="1"/>
          <p:nvPr/>
        </p:nvSpPr>
        <p:spPr>
          <a:xfrm>
            <a:off x="783029" y="3833091"/>
            <a:ext cx="8016554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300" dirty="0"/>
              <a:t>Where </a:t>
            </a:r>
            <a:r>
              <a:rPr lang="en-US" altLang="zh-CN" sz="2300" u="sng" dirty="0">
                <a:solidFill>
                  <a:srgbClr val="1603A1"/>
                </a:solidFill>
              </a:rPr>
              <a:t>expression</a:t>
            </a:r>
            <a:r>
              <a:rPr lang="en-US" altLang="zh-CN" sz="2300" dirty="0"/>
              <a:t> is some calculation or operation</a:t>
            </a:r>
            <a:br>
              <a:rPr lang="en-US" altLang="zh-CN" sz="2300" dirty="0"/>
            </a:br>
            <a:r>
              <a:rPr lang="en-US" altLang="zh-CN" sz="2300" dirty="0"/>
              <a:t>acting upon the variable </a:t>
            </a:r>
            <a:r>
              <a:rPr lang="en-US" altLang="zh-CN" sz="2300" u="sng" dirty="0">
                <a:solidFill>
                  <a:srgbClr val="FF0000"/>
                </a:solidFill>
              </a:rPr>
              <a:t>name</a:t>
            </a:r>
            <a:r>
              <a:rPr lang="en-US" altLang="zh-CN" sz="2300" dirty="0"/>
              <a:t>. </a:t>
            </a:r>
            <a:endParaRPr lang="zh-CN" altLang="en-US" sz="2300" dirty="0"/>
          </a:p>
        </p:txBody>
      </p:sp>
      <p:sp>
        <p:nvSpPr>
          <p:cNvPr id="6" name="文本框 5"/>
          <p:cNvSpPr txBox="1"/>
          <p:nvPr/>
        </p:nvSpPr>
        <p:spPr>
          <a:xfrm>
            <a:off x="783029" y="4713491"/>
            <a:ext cx="8174867" cy="11541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300" dirty="0"/>
              <a:t>For each member of the </a:t>
            </a:r>
            <a:r>
              <a:rPr lang="en-US" altLang="zh-CN" sz="2300" u="sng" dirty="0">
                <a:solidFill>
                  <a:srgbClr val="7030A0"/>
                </a:solidFill>
              </a:rPr>
              <a:t>list</a:t>
            </a:r>
            <a:r>
              <a:rPr lang="en-US" altLang="zh-CN" sz="2300" dirty="0"/>
              <a:t>, the list comprehension</a:t>
            </a:r>
            <a:br>
              <a:rPr lang="en-US" altLang="zh-CN" sz="2300" dirty="0"/>
            </a:br>
            <a:r>
              <a:rPr lang="en-US" altLang="zh-CN" sz="2300" dirty="0">
                <a:solidFill>
                  <a:srgbClr val="FF0000"/>
                </a:solidFill>
              </a:rPr>
              <a:t>1. </a:t>
            </a:r>
            <a:r>
              <a:rPr lang="en-US" altLang="zh-CN" sz="2300" dirty="0"/>
              <a:t>sets </a:t>
            </a:r>
            <a:r>
              <a:rPr lang="en-US" altLang="zh-CN" sz="2300" u="sng" dirty="0">
                <a:solidFill>
                  <a:srgbClr val="FF0000"/>
                </a:solidFill>
              </a:rPr>
              <a:t>name</a:t>
            </a:r>
            <a:r>
              <a:rPr lang="en-US" altLang="zh-CN" sz="2300" dirty="0"/>
              <a:t> equal to that member, and</a:t>
            </a:r>
            <a:br>
              <a:rPr lang="en-US" altLang="zh-CN" sz="2300" dirty="0"/>
            </a:br>
            <a:r>
              <a:rPr lang="en-US" altLang="zh-CN" sz="2300" dirty="0">
                <a:solidFill>
                  <a:srgbClr val="FF0000"/>
                </a:solidFill>
              </a:rPr>
              <a:t>2. </a:t>
            </a:r>
            <a:r>
              <a:rPr lang="en-US" altLang="zh-CN" sz="2300" dirty="0"/>
              <a:t>calculates a new value using </a:t>
            </a:r>
            <a:r>
              <a:rPr lang="en-US" altLang="zh-CN" sz="2300" u="sng" dirty="0" smtClean="0">
                <a:solidFill>
                  <a:srgbClr val="1603A1"/>
                </a:solidFill>
              </a:rPr>
              <a:t>expression</a:t>
            </a:r>
            <a:endParaRPr lang="zh-CN" altLang="en-US" sz="2300" u="sng" dirty="0">
              <a:solidFill>
                <a:srgbClr val="1603A1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19715" y="5947835"/>
            <a:ext cx="8767785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300" dirty="0"/>
              <a:t>It then collects these new values into a list which is the</a:t>
            </a:r>
            <a:br>
              <a:rPr lang="en-US" altLang="zh-CN" sz="2300" dirty="0"/>
            </a:br>
            <a:r>
              <a:rPr lang="en-US" altLang="zh-CN" sz="2300" dirty="0"/>
              <a:t>return value of the list comprehension. </a:t>
            </a:r>
            <a:endParaRPr lang="zh-CN" altLang="en-US" sz="2300" dirty="0"/>
          </a:p>
        </p:txBody>
      </p:sp>
    </p:spTree>
    <p:extLst>
      <p:ext uri="{BB962C8B-B14F-4D97-AF65-F5344CB8AC3E}">
        <p14:creationId xmlns:p14="http://schemas.microsoft.com/office/powerpoint/2010/main" val="3161610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695324" y="287665"/>
            <a:ext cx="53643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latin typeface="微软雅黑" panose="020B0503020204020204" pitchFamily="34" charset="-122"/>
              </a:rPr>
              <a:t>Development environment</a:t>
            </a:r>
            <a:endParaRPr lang="zh-CN" altLang="en-US" sz="2800" b="1" dirty="0">
              <a:latin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10801349" y="6409373"/>
            <a:ext cx="1390651" cy="365125"/>
          </a:xfrm>
        </p:spPr>
        <p:txBody>
          <a:bodyPr/>
          <a:lstStyle/>
          <a:p>
            <a:fld id="{51D91E7F-84B6-4064-9D4E-CC7D244BCA04}" type="slidenum">
              <a:rPr lang="zh-CN" altLang="en-US" smtClean="0"/>
              <a:pPr/>
              <a:t>6</a:t>
            </a:fld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593724" y="965200"/>
            <a:ext cx="103916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 smtClean="0"/>
              <a:t>Spyder</a:t>
            </a:r>
            <a:r>
              <a:rPr lang="en-US" altLang="zh-CN" dirty="0" smtClean="0"/>
              <a:t> is a light weight IDE (interactive development environment), compared to other</a:t>
            </a:r>
          </a:p>
          <a:p>
            <a:r>
              <a:rPr lang="en-US" altLang="zh-CN" dirty="0" smtClean="0"/>
              <a:t>popular IDEs like </a:t>
            </a:r>
            <a:r>
              <a:rPr lang="en-US" altLang="zh-CN" dirty="0" err="1" smtClean="0"/>
              <a:t>PyCharm</a:t>
            </a:r>
            <a:r>
              <a:rPr lang="en-US" altLang="zh-CN" dirty="0" smtClean="0"/>
              <a:t>. </a:t>
            </a:r>
            <a:r>
              <a:rPr lang="en-US" altLang="zh-CN" dirty="0" err="1" smtClean="0"/>
              <a:t>Spyder</a:t>
            </a:r>
            <a:r>
              <a:rPr lang="en-US" altLang="zh-CN" dirty="0" smtClean="0"/>
              <a:t> can be launched directly in Anaconda navigator.  </a:t>
            </a:r>
            <a:endParaRPr lang="zh-CN" altLang="en-US" dirty="0"/>
          </a:p>
        </p:txBody>
      </p:sp>
      <p:grpSp>
        <p:nvGrpSpPr>
          <p:cNvPr id="7" name="组合 6"/>
          <p:cNvGrpSpPr/>
          <p:nvPr/>
        </p:nvGrpSpPr>
        <p:grpSpPr>
          <a:xfrm>
            <a:off x="1516742" y="1860595"/>
            <a:ext cx="8701315" cy="4731340"/>
            <a:chOff x="1110342" y="1765846"/>
            <a:chExt cx="8701315" cy="4731340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0342" y="1765846"/>
              <a:ext cx="8701315" cy="4731340"/>
            </a:xfrm>
            <a:prstGeom prst="rect">
              <a:avLst/>
            </a:prstGeom>
          </p:spPr>
        </p:pic>
        <p:sp>
          <p:nvSpPr>
            <p:cNvPr id="6" name="文本框 5"/>
            <p:cNvSpPr txBox="1"/>
            <p:nvPr/>
          </p:nvSpPr>
          <p:spPr>
            <a:xfrm>
              <a:off x="2460172" y="4194915"/>
              <a:ext cx="217399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u="sng" dirty="0" smtClean="0">
                  <a:solidFill>
                    <a:srgbClr val="FF0000"/>
                  </a:solidFill>
                </a:rPr>
                <a:t>Code editor</a:t>
              </a:r>
              <a:endParaRPr lang="zh-CN" altLang="en-US" sz="2400" b="1" u="sng" dirty="0">
                <a:solidFill>
                  <a:srgbClr val="FF0000"/>
                </a:solidFill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6262914" y="3405801"/>
              <a:ext cx="317266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u="sng" dirty="0" smtClean="0">
                  <a:solidFill>
                    <a:srgbClr val="FF0000"/>
                  </a:solidFill>
                </a:rPr>
                <a:t>Variable explorer</a:t>
              </a:r>
              <a:endParaRPr lang="zh-CN" altLang="en-US" sz="2400" b="1" u="sng" dirty="0">
                <a:solidFill>
                  <a:srgbClr val="FF0000"/>
                </a:solidFill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6169137" y="5299906"/>
              <a:ext cx="336021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400" b="1" u="sng" dirty="0" smtClean="0">
                  <a:solidFill>
                    <a:srgbClr val="FF0000"/>
                  </a:solidFill>
                </a:rPr>
                <a:t>Interactive coding</a:t>
              </a:r>
            </a:p>
            <a:p>
              <a:pPr algn="ctr"/>
              <a:r>
                <a:rPr lang="en-US" altLang="zh-CN" sz="2400" b="1" u="sng" dirty="0" smtClean="0">
                  <a:solidFill>
                    <a:srgbClr val="FF0000"/>
                  </a:solidFill>
                </a:rPr>
                <a:t>environment</a:t>
              </a:r>
              <a:endParaRPr lang="zh-CN" altLang="en-US" sz="2400" b="1" u="sng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95028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695325" y="287665"/>
            <a:ext cx="40059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</a:rPr>
              <a:t>List comprehension</a:t>
            </a:r>
            <a:endParaRPr lang="zh-CN" altLang="en-US" sz="2800" b="1" dirty="0">
              <a:latin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10801349" y="6409373"/>
            <a:ext cx="1390651" cy="365125"/>
          </a:xfrm>
        </p:spPr>
        <p:txBody>
          <a:bodyPr/>
          <a:lstStyle/>
          <a:p>
            <a:fld id="{51D91E7F-84B6-4064-9D4E-CC7D244BCA04}" type="slidenum">
              <a:rPr lang="zh-CN" altLang="en-US" smtClean="0"/>
              <a:pPr/>
              <a:t>60</a:t>
            </a:fld>
            <a:endParaRPr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812800" y="1311564"/>
            <a:ext cx="893866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b="1" dirty="0"/>
              <a:t>If the elements of </a:t>
            </a:r>
            <a:r>
              <a:rPr lang="en-US" altLang="zh-CN" sz="2400" b="1" u="sng" dirty="0">
                <a:solidFill>
                  <a:srgbClr val="7030A0"/>
                </a:solidFill>
              </a:rPr>
              <a:t>list</a:t>
            </a:r>
            <a:r>
              <a:rPr lang="en-US" altLang="zh-CN" sz="2400" b="1" dirty="0"/>
              <a:t> are other collections, then</a:t>
            </a:r>
            <a:br>
              <a:rPr lang="en-US" altLang="zh-CN" sz="2400" b="1" dirty="0"/>
            </a:br>
            <a:r>
              <a:rPr lang="en-US" altLang="zh-CN" sz="2400" b="1" u="sng" dirty="0">
                <a:solidFill>
                  <a:srgbClr val="FF0000"/>
                </a:solidFill>
              </a:rPr>
              <a:t>name</a:t>
            </a:r>
            <a:r>
              <a:rPr lang="en-US" altLang="zh-CN" sz="2400" b="1" dirty="0"/>
              <a:t> can be replaced by a </a:t>
            </a:r>
            <a:r>
              <a:rPr lang="en-US" altLang="zh-CN" sz="2400" b="1" i="1" dirty="0"/>
              <a:t>collection </a:t>
            </a:r>
            <a:r>
              <a:rPr lang="en-US" altLang="zh-CN" sz="2400" b="1" dirty="0"/>
              <a:t>of names</a:t>
            </a:r>
            <a:br>
              <a:rPr lang="en-US" altLang="zh-CN" sz="2400" b="1" dirty="0"/>
            </a:br>
            <a:r>
              <a:rPr lang="en-US" altLang="zh-CN" sz="2400" b="1" dirty="0"/>
              <a:t>that match the “shape” of the </a:t>
            </a:r>
            <a:r>
              <a:rPr lang="en-US" altLang="zh-CN" sz="2400" b="1" u="sng" dirty="0">
                <a:solidFill>
                  <a:srgbClr val="7030A0"/>
                </a:solidFill>
              </a:rPr>
              <a:t>list</a:t>
            </a:r>
            <a:r>
              <a:rPr lang="en-US" altLang="zh-CN" sz="2400" b="1" dirty="0"/>
              <a:t> members</a:t>
            </a:r>
            <a:r>
              <a:rPr lang="en-US" altLang="zh-CN" sz="2400" dirty="0"/>
              <a:t> </a:t>
            </a:r>
            <a:endParaRPr lang="zh-CN" altLang="en-US" sz="2400" dirty="0"/>
          </a:p>
        </p:txBody>
      </p:sp>
      <p:sp>
        <p:nvSpPr>
          <p:cNvPr id="3" name="文本框 2"/>
          <p:cNvSpPr txBox="1"/>
          <p:nvPr/>
        </p:nvSpPr>
        <p:spPr>
          <a:xfrm>
            <a:off x="1228436" y="3602182"/>
            <a:ext cx="5220275" cy="11541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altLang="zh-CN" sz="2300" dirty="0"/>
              <a:t>&gt;&gt;&gt; li = [(‘a’, 1), (‘b’, 2), (‘c’, 7)]</a:t>
            </a:r>
            <a:br>
              <a:rPr lang="it-IT" altLang="zh-CN" sz="2300" dirty="0"/>
            </a:br>
            <a:r>
              <a:rPr lang="it-IT" altLang="zh-CN" sz="2300" dirty="0"/>
              <a:t>&gt;&gt;&gt; [ </a:t>
            </a:r>
            <a:r>
              <a:rPr lang="it-IT" altLang="zh-CN" sz="2300" dirty="0">
                <a:solidFill>
                  <a:srgbClr val="1603A1"/>
                </a:solidFill>
              </a:rPr>
              <a:t>n * 3 </a:t>
            </a:r>
            <a:r>
              <a:rPr lang="it-IT" altLang="zh-CN" sz="2300" dirty="0"/>
              <a:t>for </a:t>
            </a:r>
            <a:r>
              <a:rPr lang="it-IT" altLang="zh-CN" sz="2300" dirty="0">
                <a:solidFill>
                  <a:srgbClr val="FF0000"/>
                </a:solidFill>
              </a:rPr>
              <a:t>(x, n) </a:t>
            </a:r>
            <a:r>
              <a:rPr lang="it-IT" altLang="zh-CN" sz="2300" dirty="0"/>
              <a:t>in li]</a:t>
            </a:r>
            <a:br>
              <a:rPr lang="it-IT" altLang="zh-CN" sz="2300" dirty="0"/>
            </a:br>
            <a:r>
              <a:rPr lang="it-IT" altLang="zh-CN" sz="2300" dirty="0">
                <a:solidFill>
                  <a:srgbClr val="1603A1"/>
                </a:solidFill>
              </a:rPr>
              <a:t>[3, 6, 21] </a:t>
            </a:r>
            <a:endParaRPr lang="zh-CN" altLang="en-US" sz="2300" dirty="0">
              <a:solidFill>
                <a:srgbClr val="1603A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6702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10801349" y="6409373"/>
            <a:ext cx="1390651" cy="365125"/>
          </a:xfrm>
        </p:spPr>
        <p:txBody>
          <a:bodyPr/>
          <a:lstStyle/>
          <a:p>
            <a:fld id="{51D91E7F-84B6-4064-9D4E-CC7D244BCA04}" type="slidenum">
              <a:rPr lang="zh-CN" altLang="en-US" smtClean="0"/>
              <a:pPr/>
              <a:t>61</a:t>
            </a:fld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695324" y="287665"/>
            <a:ext cx="56962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latin typeface="微软雅黑" panose="020B0503020204020204" pitchFamily="34" charset="-122"/>
              </a:rPr>
              <a:t>Filtered list </a:t>
            </a:r>
            <a:r>
              <a:rPr lang="en-US" altLang="zh-CN" sz="2800" b="1" dirty="0">
                <a:latin typeface="微软雅黑" panose="020B0503020204020204" pitchFamily="34" charset="-122"/>
              </a:rPr>
              <a:t>comprehension</a:t>
            </a:r>
            <a:endParaRPr lang="zh-CN" altLang="en-US" sz="2800" b="1" dirty="0">
              <a:latin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75854" y="1339272"/>
            <a:ext cx="66351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[ </a:t>
            </a:r>
            <a:r>
              <a:rPr lang="en-US" altLang="zh-CN" sz="2400" b="1" u="sng" dirty="0">
                <a:solidFill>
                  <a:srgbClr val="1603A1"/>
                </a:solidFill>
              </a:rPr>
              <a:t>expression</a:t>
            </a:r>
            <a:r>
              <a:rPr lang="en-US" altLang="zh-CN" sz="2400" b="1" dirty="0"/>
              <a:t> for </a:t>
            </a:r>
            <a:r>
              <a:rPr lang="en-US" altLang="zh-CN" sz="2400" b="1" u="sng" dirty="0">
                <a:solidFill>
                  <a:srgbClr val="FF0000"/>
                </a:solidFill>
              </a:rPr>
              <a:t>name</a:t>
            </a:r>
            <a:r>
              <a:rPr lang="en-US" altLang="zh-CN" sz="2400" b="1" dirty="0"/>
              <a:t> in </a:t>
            </a:r>
            <a:r>
              <a:rPr lang="en-US" altLang="zh-CN" sz="2400" b="1" u="sng" dirty="0">
                <a:solidFill>
                  <a:srgbClr val="7030A0"/>
                </a:solidFill>
              </a:rPr>
              <a:t>list</a:t>
            </a:r>
            <a:r>
              <a:rPr lang="en-US" altLang="zh-CN" sz="2400" b="1" dirty="0"/>
              <a:t> if </a:t>
            </a:r>
            <a:r>
              <a:rPr lang="en-US" altLang="zh-CN" sz="2400" b="1" u="sng" dirty="0">
                <a:solidFill>
                  <a:srgbClr val="00B050"/>
                </a:solidFill>
              </a:rPr>
              <a:t>filter</a:t>
            </a:r>
            <a:r>
              <a:rPr lang="en-US" altLang="zh-CN" sz="2400" b="1" dirty="0"/>
              <a:t>]</a:t>
            </a:r>
            <a:r>
              <a:rPr lang="en-US" altLang="zh-CN" sz="2400" dirty="0"/>
              <a:t> </a:t>
            </a:r>
            <a:endParaRPr lang="zh-CN" altLang="en-US" sz="2400" dirty="0"/>
          </a:p>
        </p:txBody>
      </p:sp>
      <p:sp>
        <p:nvSpPr>
          <p:cNvPr id="3" name="文本框 2"/>
          <p:cNvSpPr txBox="1"/>
          <p:nvPr/>
        </p:nvSpPr>
        <p:spPr>
          <a:xfrm>
            <a:off x="695324" y="2225964"/>
            <a:ext cx="836959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u="sng" dirty="0">
                <a:solidFill>
                  <a:srgbClr val="00B050"/>
                </a:solidFill>
              </a:rPr>
              <a:t>Filter</a:t>
            </a:r>
            <a:r>
              <a:rPr lang="en-US" altLang="zh-CN" sz="2400" dirty="0"/>
              <a:t> determines whether </a:t>
            </a:r>
            <a:r>
              <a:rPr lang="en-US" altLang="zh-CN" sz="2400" u="sng" dirty="0">
                <a:solidFill>
                  <a:srgbClr val="1603A1"/>
                </a:solidFill>
              </a:rPr>
              <a:t>expression</a:t>
            </a:r>
            <a:r>
              <a:rPr lang="en-US" altLang="zh-CN" sz="2400" dirty="0"/>
              <a:t> is performed</a:t>
            </a:r>
            <a:br>
              <a:rPr lang="en-US" altLang="zh-CN" sz="2400" dirty="0"/>
            </a:br>
            <a:r>
              <a:rPr lang="en-US" altLang="zh-CN" sz="2400" dirty="0"/>
              <a:t>on each member of the </a:t>
            </a:r>
            <a:r>
              <a:rPr lang="en-US" altLang="zh-CN" sz="2400" u="sng" dirty="0">
                <a:solidFill>
                  <a:srgbClr val="7030A0"/>
                </a:solidFill>
              </a:rPr>
              <a:t>list</a:t>
            </a:r>
            <a:r>
              <a:rPr lang="en-US" altLang="zh-CN" sz="2400" dirty="0"/>
              <a:t>. </a:t>
            </a:r>
            <a:endParaRPr lang="zh-CN" altLang="en-US" sz="2400" dirty="0"/>
          </a:p>
        </p:txBody>
      </p:sp>
      <p:sp>
        <p:nvSpPr>
          <p:cNvPr id="6" name="文本框 5"/>
          <p:cNvSpPr txBox="1"/>
          <p:nvPr/>
        </p:nvSpPr>
        <p:spPr>
          <a:xfrm>
            <a:off x="695324" y="3481988"/>
            <a:ext cx="844654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/>
              <a:t>When processing each element of </a:t>
            </a:r>
            <a:r>
              <a:rPr lang="en-US" altLang="zh-CN" sz="2400" u="sng" dirty="0">
                <a:solidFill>
                  <a:srgbClr val="7030A0"/>
                </a:solidFill>
              </a:rPr>
              <a:t>list</a:t>
            </a:r>
            <a:r>
              <a:rPr lang="en-US" altLang="zh-CN" sz="2400" dirty="0"/>
              <a:t>, first check if</a:t>
            </a:r>
            <a:br>
              <a:rPr lang="en-US" altLang="zh-CN" sz="2400" dirty="0"/>
            </a:br>
            <a:r>
              <a:rPr lang="en-US" altLang="zh-CN" sz="2400" dirty="0"/>
              <a:t>it satisfies the </a:t>
            </a:r>
            <a:r>
              <a:rPr lang="en-US" altLang="zh-CN" sz="2400" u="sng" dirty="0">
                <a:solidFill>
                  <a:srgbClr val="00B050"/>
                </a:solidFill>
              </a:rPr>
              <a:t>filter condition</a:t>
            </a:r>
            <a:r>
              <a:rPr lang="en-US" altLang="zh-CN" sz="2400" dirty="0"/>
              <a:t>. </a:t>
            </a:r>
            <a:endParaRPr lang="zh-CN" altLang="en-US" sz="2400" dirty="0"/>
          </a:p>
        </p:txBody>
      </p:sp>
      <p:sp>
        <p:nvSpPr>
          <p:cNvPr id="7" name="文本框 6"/>
          <p:cNvSpPr txBox="1"/>
          <p:nvPr/>
        </p:nvSpPr>
        <p:spPr>
          <a:xfrm>
            <a:off x="775854" y="4830234"/>
            <a:ext cx="845936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/>
              <a:t>If the </a:t>
            </a:r>
            <a:r>
              <a:rPr lang="en-US" altLang="zh-CN" sz="2400" u="sng" dirty="0">
                <a:solidFill>
                  <a:srgbClr val="00B050"/>
                </a:solidFill>
              </a:rPr>
              <a:t>filter condition </a:t>
            </a:r>
            <a:r>
              <a:rPr lang="en-US" altLang="zh-CN" sz="2400" dirty="0"/>
              <a:t>returns </a:t>
            </a:r>
            <a:r>
              <a:rPr lang="en-US" altLang="zh-CN" sz="2400" i="1" u="sng" dirty="0">
                <a:solidFill>
                  <a:srgbClr val="FF0000"/>
                </a:solidFill>
              </a:rPr>
              <a:t>False</a:t>
            </a:r>
            <a:r>
              <a:rPr lang="en-US" altLang="zh-CN" sz="2400" dirty="0"/>
              <a:t>, that element is</a:t>
            </a:r>
            <a:br>
              <a:rPr lang="en-US" altLang="zh-CN" sz="2400" dirty="0"/>
            </a:br>
            <a:r>
              <a:rPr lang="en-US" altLang="zh-CN" sz="2400" dirty="0"/>
              <a:t>omitted from the </a:t>
            </a:r>
            <a:r>
              <a:rPr lang="en-US" altLang="zh-CN" sz="2400" u="sng" dirty="0">
                <a:solidFill>
                  <a:srgbClr val="7030A0"/>
                </a:solidFill>
              </a:rPr>
              <a:t>list</a:t>
            </a:r>
            <a:r>
              <a:rPr lang="en-US" altLang="zh-CN" sz="2400" dirty="0"/>
              <a:t> before the list comprehension</a:t>
            </a:r>
            <a:br>
              <a:rPr lang="en-US" altLang="zh-CN" sz="2400" dirty="0"/>
            </a:br>
            <a:r>
              <a:rPr lang="en-US" altLang="zh-CN" sz="2400" dirty="0"/>
              <a:t>is evaluated. </a:t>
            </a:r>
            <a:br>
              <a:rPr lang="en-US" altLang="zh-CN" sz="2400" dirty="0"/>
            </a:b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231379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10801349" y="6409373"/>
            <a:ext cx="1390651" cy="365125"/>
          </a:xfrm>
        </p:spPr>
        <p:txBody>
          <a:bodyPr/>
          <a:lstStyle/>
          <a:p>
            <a:fld id="{51D91E7F-84B6-4064-9D4E-CC7D244BCA04}" type="slidenum">
              <a:rPr lang="zh-CN" altLang="en-US" smtClean="0"/>
              <a:pPr/>
              <a:t>62</a:t>
            </a:fld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695324" y="287665"/>
            <a:ext cx="56962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latin typeface="微软雅黑" panose="020B0503020204020204" pitchFamily="34" charset="-122"/>
              </a:rPr>
              <a:t>Filtered list </a:t>
            </a:r>
            <a:r>
              <a:rPr lang="en-US" altLang="zh-CN" sz="2800" b="1" dirty="0">
                <a:latin typeface="微软雅黑" panose="020B0503020204020204" pitchFamily="34" charset="-122"/>
              </a:rPr>
              <a:t>comprehension</a:t>
            </a:r>
            <a:endParaRPr lang="zh-CN" altLang="en-US" sz="2800" b="1" dirty="0">
              <a:latin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75854" y="1339272"/>
            <a:ext cx="66351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[ </a:t>
            </a:r>
            <a:r>
              <a:rPr lang="en-US" altLang="zh-CN" sz="2400" b="1" u="sng" dirty="0">
                <a:solidFill>
                  <a:srgbClr val="1603A1"/>
                </a:solidFill>
              </a:rPr>
              <a:t>expression</a:t>
            </a:r>
            <a:r>
              <a:rPr lang="en-US" altLang="zh-CN" sz="2400" b="1" dirty="0"/>
              <a:t> for </a:t>
            </a:r>
            <a:r>
              <a:rPr lang="en-US" altLang="zh-CN" sz="2400" b="1" u="sng" dirty="0">
                <a:solidFill>
                  <a:srgbClr val="FF0000"/>
                </a:solidFill>
              </a:rPr>
              <a:t>name</a:t>
            </a:r>
            <a:r>
              <a:rPr lang="en-US" altLang="zh-CN" sz="2400" b="1" dirty="0"/>
              <a:t> in </a:t>
            </a:r>
            <a:r>
              <a:rPr lang="en-US" altLang="zh-CN" sz="2400" b="1" u="sng" dirty="0">
                <a:solidFill>
                  <a:srgbClr val="7030A0"/>
                </a:solidFill>
              </a:rPr>
              <a:t>list</a:t>
            </a:r>
            <a:r>
              <a:rPr lang="en-US" altLang="zh-CN" sz="2400" b="1" dirty="0"/>
              <a:t> if </a:t>
            </a:r>
            <a:r>
              <a:rPr lang="en-US" altLang="zh-CN" sz="2400" b="1" u="sng" dirty="0">
                <a:solidFill>
                  <a:srgbClr val="00B050"/>
                </a:solidFill>
              </a:rPr>
              <a:t>filter</a:t>
            </a:r>
            <a:r>
              <a:rPr lang="en-US" altLang="zh-CN" sz="2400" b="1" dirty="0"/>
              <a:t>]</a:t>
            </a:r>
            <a:r>
              <a:rPr lang="en-US" altLang="zh-CN" sz="2400" dirty="0"/>
              <a:t> </a:t>
            </a:r>
            <a:endParaRPr lang="zh-CN" altLang="en-US" sz="2400" dirty="0"/>
          </a:p>
        </p:txBody>
      </p:sp>
      <p:sp>
        <p:nvSpPr>
          <p:cNvPr id="2" name="文本框 1"/>
          <p:cNvSpPr txBox="1"/>
          <p:nvPr/>
        </p:nvSpPr>
        <p:spPr>
          <a:xfrm>
            <a:off x="775854" y="2780145"/>
            <a:ext cx="657904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&gt;&gt;&gt; li = [3, 6, 2, 7, 1, 9]</a:t>
            </a:r>
            <a:br>
              <a:rPr lang="en-US" altLang="zh-CN" sz="2400" dirty="0"/>
            </a:br>
            <a:r>
              <a:rPr lang="en-US" altLang="zh-CN" sz="2400" dirty="0"/>
              <a:t>&gt;&gt;&gt; [</a:t>
            </a:r>
            <a:r>
              <a:rPr lang="en-US" altLang="zh-CN" sz="2400" dirty="0" err="1">
                <a:solidFill>
                  <a:srgbClr val="1603A1"/>
                </a:solidFill>
              </a:rPr>
              <a:t>elem</a:t>
            </a:r>
            <a:r>
              <a:rPr lang="en-US" altLang="zh-CN" sz="2400" dirty="0">
                <a:solidFill>
                  <a:srgbClr val="1603A1"/>
                </a:solidFill>
              </a:rPr>
              <a:t> * 2 </a:t>
            </a:r>
            <a:r>
              <a:rPr lang="en-US" altLang="zh-CN" sz="2400" dirty="0"/>
              <a:t>for </a:t>
            </a:r>
            <a:r>
              <a:rPr lang="en-US" altLang="zh-CN" sz="2400" dirty="0" err="1">
                <a:solidFill>
                  <a:srgbClr val="FF0000"/>
                </a:solidFill>
              </a:rPr>
              <a:t>elem</a:t>
            </a:r>
            <a:r>
              <a:rPr lang="en-US" altLang="zh-CN" sz="2400" dirty="0"/>
              <a:t> in li if </a:t>
            </a:r>
            <a:r>
              <a:rPr lang="en-US" altLang="zh-CN" sz="2400" dirty="0" err="1">
                <a:solidFill>
                  <a:srgbClr val="00B050"/>
                </a:solidFill>
              </a:rPr>
              <a:t>elem</a:t>
            </a:r>
            <a:r>
              <a:rPr lang="en-US" altLang="zh-CN" sz="2400" dirty="0">
                <a:solidFill>
                  <a:srgbClr val="00B050"/>
                </a:solidFill>
              </a:rPr>
              <a:t> &gt; 4</a:t>
            </a:r>
            <a:r>
              <a:rPr lang="en-US" altLang="zh-CN" sz="2400" dirty="0"/>
              <a:t>]</a:t>
            </a:r>
            <a:br>
              <a:rPr lang="en-US" altLang="zh-CN" sz="2400" dirty="0"/>
            </a:br>
            <a:r>
              <a:rPr lang="en-US" altLang="zh-CN" sz="2400" dirty="0">
                <a:solidFill>
                  <a:srgbClr val="1603A1"/>
                </a:solidFill>
              </a:rPr>
              <a:t>[12, 14, 18] </a:t>
            </a:r>
            <a:endParaRPr lang="zh-CN" altLang="en-US" sz="2400" dirty="0">
              <a:solidFill>
                <a:srgbClr val="1603A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58982" y="4562764"/>
            <a:ext cx="717388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/>
              <a:t>Only 6, 7, and 9 satisfy the filter </a:t>
            </a:r>
            <a:r>
              <a:rPr lang="en-US" altLang="zh-CN" sz="2400" dirty="0" smtClean="0"/>
              <a:t>condition.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/>
              <a:t>So, only 12, 14, and 18 are produced. 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041732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695324" y="287665"/>
            <a:ext cx="54560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</a:rPr>
              <a:t>Nested </a:t>
            </a:r>
            <a:r>
              <a:rPr lang="en-US" altLang="zh-CN" sz="2800" b="1" dirty="0" smtClean="0">
                <a:latin typeface="微软雅黑" panose="020B0503020204020204" pitchFamily="34" charset="-122"/>
              </a:rPr>
              <a:t>list </a:t>
            </a:r>
            <a:r>
              <a:rPr lang="en-US" altLang="zh-CN" sz="2800" b="1" dirty="0">
                <a:latin typeface="微软雅黑" panose="020B0503020204020204" pitchFamily="34" charset="-122"/>
              </a:rPr>
              <a:t>c</a:t>
            </a:r>
            <a:r>
              <a:rPr lang="en-US" altLang="zh-CN" sz="2800" b="1" dirty="0" smtClean="0">
                <a:latin typeface="微软雅黑" panose="020B0503020204020204" pitchFamily="34" charset="-122"/>
              </a:rPr>
              <a:t>omprehension</a:t>
            </a:r>
            <a:endParaRPr lang="zh-CN" altLang="en-US" sz="2800" b="1" dirty="0">
              <a:latin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10801349" y="6409373"/>
            <a:ext cx="1390651" cy="365125"/>
          </a:xfrm>
        </p:spPr>
        <p:txBody>
          <a:bodyPr/>
          <a:lstStyle/>
          <a:p>
            <a:fld id="{51D91E7F-84B6-4064-9D4E-CC7D244BCA04}" type="slidenum">
              <a:rPr lang="zh-CN" altLang="en-US" smtClean="0"/>
              <a:pPr/>
              <a:t>63</a:t>
            </a:fld>
            <a:endParaRPr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695324" y="1505528"/>
            <a:ext cx="821750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/>
              <a:t>Since list comprehensions take a list as input and</a:t>
            </a:r>
            <a:br>
              <a:rPr lang="en-US" altLang="zh-CN" sz="2400" dirty="0"/>
            </a:br>
            <a:r>
              <a:rPr lang="en-US" altLang="zh-CN" sz="2400" dirty="0"/>
              <a:t>produce a list as output, they are easily nested: </a:t>
            </a:r>
            <a:endParaRPr lang="zh-CN" altLang="en-US" sz="2400" dirty="0"/>
          </a:p>
        </p:txBody>
      </p:sp>
      <p:sp>
        <p:nvSpPr>
          <p:cNvPr id="3" name="文本框 2"/>
          <p:cNvSpPr txBox="1"/>
          <p:nvPr/>
        </p:nvSpPr>
        <p:spPr>
          <a:xfrm>
            <a:off x="812800" y="3158836"/>
            <a:ext cx="569899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&gt;&gt;&gt; li = [3, 2, 4, 1]</a:t>
            </a:r>
            <a:br>
              <a:rPr lang="en-US" altLang="zh-CN" sz="2400" dirty="0"/>
            </a:br>
            <a:r>
              <a:rPr lang="en-US" altLang="zh-CN" sz="2400" dirty="0"/>
              <a:t>&gt;&gt;&gt; [</a:t>
            </a:r>
            <a:r>
              <a:rPr lang="en-US" altLang="zh-CN" sz="2400" dirty="0" err="1">
                <a:solidFill>
                  <a:srgbClr val="1603A1"/>
                </a:solidFill>
              </a:rPr>
              <a:t>elem</a:t>
            </a:r>
            <a:r>
              <a:rPr lang="en-US" altLang="zh-CN" sz="2400" dirty="0">
                <a:solidFill>
                  <a:srgbClr val="1603A1"/>
                </a:solidFill>
              </a:rPr>
              <a:t>*2</a:t>
            </a:r>
            <a:r>
              <a:rPr lang="en-US" altLang="zh-CN" sz="2400" dirty="0"/>
              <a:t> for </a:t>
            </a:r>
            <a:r>
              <a:rPr lang="en-US" altLang="zh-CN" sz="2400" dirty="0" err="1">
                <a:solidFill>
                  <a:srgbClr val="FF0000"/>
                </a:solidFill>
              </a:rPr>
              <a:t>elem</a:t>
            </a:r>
            <a:r>
              <a:rPr lang="en-US" altLang="zh-CN" sz="2400" dirty="0"/>
              <a:t> in</a:t>
            </a:r>
            <a:br>
              <a:rPr lang="en-US" altLang="zh-CN" sz="2400" dirty="0"/>
            </a:br>
            <a:r>
              <a:rPr lang="en-US" altLang="zh-CN" sz="2400" dirty="0" smtClean="0"/>
              <a:t>		[</a:t>
            </a:r>
            <a:r>
              <a:rPr lang="en-US" altLang="zh-CN" sz="2400" dirty="0">
                <a:solidFill>
                  <a:srgbClr val="1603A1"/>
                </a:solidFill>
              </a:rPr>
              <a:t>item+1</a:t>
            </a:r>
            <a:r>
              <a:rPr lang="en-US" altLang="zh-CN" sz="2400" dirty="0"/>
              <a:t> for </a:t>
            </a:r>
            <a:r>
              <a:rPr lang="en-US" altLang="zh-CN" sz="2400" dirty="0">
                <a:solidFill>
                  <a:srgbClr val="FF0000"/>
                </a:solidFill>
              </a:rPr>
              <a:t>item</a:t>
            </a:r>
            <a:r>
              <a:rPr lang="en-US" altLang="zh-CN" sz="2400" dirty="0"/>
              <a:t> in </a:t>
            </a:r>
            <a:r>
              <a:rPr lang="en-US" altLang="zh-CN" sz="2400" dirty="0">
                <a:solidFill>
                  <a:srgbClr val="7030A0"/>
                </a:solidFill>
              </a:rPr>
              <a:t>li</a:t>
            </a:r>
            <a:r>
              <a:rPr lang="en-US" altLang="zh-CN" sz="2400" dirty="0"/>
              <a:t>] ]</a:t>
            </a:r>
            <a:br>
              <a:rPr lang="en-US" altLang="zh-CN" sz="2400" dirty="0"/>
            </a:br>
            <a:r>
              <a:rPr lang="en-US" altLang="zh-CN" sz="2400" dirty="0">
                <a:solidFill>
                  <a:srgbClr val="1603A1"/>
                </a:solidFill>
              </a:rPr>
              <a:t>[8, 6, 10, 4] </a:t>
            </a:r>
            <a:endParaRPr lang="zh-CN" altLang="en-US" sz="2400" dirty="0"/>
          </a:p>
        </p:txBody>
      </p:sp>
      <p:sp>
        <p:nvSpPr>
          <p:cNvPr id="6" name="文本框 5"/>
          <p:cNvSpPr txBox="1"/>
          <p:nvPr/>
        </p:nvSpPr>
        <p:spPr>
          <a:xfrm>
            <a:off x="812800" y="5135308"/>
            <a:ext cx="806022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/>
              <a:t>The inner comprehension produces: [4, 3, 5, 2</a:t>
            </a:r>
            <a:r>
              <a:rPr lang="en-US" altLang="zh-CN" sz="2400" dirty="0" smtClean="0"/>
              <a:t>].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 smtClean="0"/>
              <a:t>So</a:t>
            </a:r>
            <a:r>
              <a:rPr lang="en-US" altLang="zh-CN" sz="2400" dirty="0"/>
              <a:t>, the outer one produces: [8, 6, 10, 4] 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670686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10801349" y="6409373"/>
            <a:ext cx="1390651" cy="365125"/>
          </a:xfrm>
        </p:spPr>
        <p:txBody>
          <a:bodyPr/>
          <a:lstStyle/>
          <a:p>
            <a:fld id="{51D91E7F-84B6-4064-9D4E-CC7D244BCA04}" type="slidenum">
              <a:rPr lang="zh-CN" altLang="en-US" smtClean="0"/>
              <a:pPr/>
              <a:t>64</a:t>
            </a:fld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1044774" y="2256134"/>
            <a:ext cx="1006557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44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3. </a:t>
            </a:r>
            <a:r>
              <a:rPr lang="en-US" altLang="zh-CN" sz="44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Functions and Classes </a:t>
            </a:r>
            <a:r>
              <a:rPr lang="en-US" altLang="zh-CN" sz="44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 Python</a:t>
            </a:r>
            <a:endParaRPr lang="zh-CN" altLang="en-US" sz="4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2719" y="3808246"/>
            <a:ext cx="4165890" cy="2783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157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695324" y="287665"/>
            <a:ext cx="36272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latin typeface="微软雅黑" panose="020B0503020204020204" pitchFamily="34" charset="-122"/>
              </a:rPr>
              <a:t>Define functions</a:t>
            </a:r>
            <a:endParaRPr lang="zh-CN" altLang="en-US" sz="2800" b="1" dirty="0">
              <a:latin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10801349" y="6409373"/>
            <a:ext cx="1390651" cy="365125"/>
          </a:xfrm>
        </p:spPr>
        <p:txBody>
          <a:bodyPr/>
          <a:lstStyle/>
          <a:p>
            <a:fld id="{51D91E7F-84B6-4064-9D4E-CC7D244BCA04}" type="slidenum">
              <a:rPr lang="zh-CN" altLang="en-US" smtClean="0"/>
              <a:pPr/>
              <a:t>65</a:t>
            </a:fld>
            <a:endParaRPr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695324" y="1246909"/>
            <a:ext cx="111363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Function definition begins with </a:t>
            </a:r>
            <a:r>
              <a:rPr lang="en-US" altLang="zh-CN" sz="2400" b="1" dirty="0" err="1">
                <a:solidFill>
                  <a:schemeClr val="accent2">
                    <a:lumMod val="75000"/>
                  </a:schemeClr>
                </a:solidFill>
              </a:rPr>
              <a:t>def</a:t>
            </a:r>
            <a:r>
              <a:rPr lang="en-US" altLang="zh-CN" sz="2400" b="1" dirty="0"/>
              <a:t> </a:t>
            </a:r>
            <a:r>
              <a:rPr lang="en-US" altLang="zh-CN" sz="2400" dirty="0"/>
              <a:t>Function name and its arguments. </a:t>
            </a:r>
            <a:endParaRPr lang="zh-CN" altLang="en-US" sz="2400" dirty="0"/>
          </a:p>
        </p:txBody>
      </p:sp>
      <p:sp>
        <p:nvSpPr>
          <p:cNvPr id="3" name="文本框 2"/>
          <p:cNvSpPr txBox="1"/>
          <p:nvPr/>
        </p:nvSpPr>
        <p:spPr>
          <a:xfrm>
            <a:off x="3348294" y="2586182"/>
            <a:ext cx="5830442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err="1">
                <a:solidFill>
                  <a:schemeClr val="accent2">
                    <a:lumMod val="75000"/>
                  </a:schemeClr>
                </a:solidFill>
              </a:rPr>
              <a:t>def</a:t>
            </a:r>
            <a:r>
              <a:rPr lang="en-US" altLang="zh-CN" sz="24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sz="2400" b="1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get_final_answer</a:t>
            </a:r>
            <a:r>
              <a:rPr lang="en-US" altLang="zh-CN" sz="2400" b="1" dirty="0"/>
              <a:t>(filename):</a:t>
            </a:r>
            <a:br>
              <a:rPr lang="en-US" altLang="zh-CN" sz="2400" b="1" dirty="0"/>
            </a:br>
            <a:r>
              <a:rPr lang="en-US" altLang="zh-CN" sz="2400" b="1" dirty="0"/>
              <a:t> </a:t>
            </a:r>
            <a:r>
              <a:rPr lang="en-US" altLang="zh-CN" sz="2400" b="1" dirty="0" smtClean="0"/>
              <a:t>      </a:t>
            </a:r>
            <a:r>
              <a:rPr lang="en-US" altLang="zh-CN" sz="2400" b="1" dirty="0" smtClean="0">
                <a:solidFill>
                  <a:srgbClr val="00B050"/>
                </a:solidFill>
              </a:rPr>
              <a:t>"""Documentation String"""</a:t>
            </a:r>
            <a:br>
              <a:rPr lang="en-US" altLang="zh-CN" sz="2400" b="1" dirty="0" smtClean="0">
                <a:solidFill>
                  <a:srgbClr val="00B050"/>
                </a:solidFill>
              </a:rPr>
            </a:br>
            <a:r>
              <a:rPr lang="en-US" altLang="zh-CN" sz="2400" b="1" dirty="0" smtClean="0"/>
              <a:t>       line1</a:t>
            </a:r>
            <a:br>
              <a:rPr lang="en-US" altLang="zh-CN" sz="2400" b="1" dirty="0" smtClean="0"/>
            </a:br>
            <a:r>
              <a:rPr lang="en-US" altLang="zh-CN" sz="2400" b="1" dirty="0" smtClean="0"/>
              <a:t>       line2</a:t>
            </a:r>
            <a:br>
              <a:rPr lang="en-US" altLang="zh-CN" sz="2400" b="1" dirty="0" smtClean="0"/>
            </a:br>
            <a:r>
              <a:rPr lang="en-US" altLang="zh-CN" sz="2400" b="1" dirty="0" smtClean="0"/>
              <a:t>       </a:t>
            </a:r>
            <a:r>
              <a:rPr lang="en-US" altLang="zh-CN" sz="2400" b="1" dirty="0" smtClean="0">
                <a:solidFill>
                  <a:schemeClr val="accent4">
                    <a:lumMod val="75000"/>
                  </a:schemeClr>
                </a:solidFill>
              </a:rPr>
              <a:t>return</a:t>
            </a:r>
            <a:r>
              <a:rPr lang="en-US" altLang="zh-CN" sz="2400" b="1" dirty="0" smtClean="0"/>
              <a:t> </a:t>
            </a:r>
            <a:r>
              <a:rPr lang="en-US" altLang="zh-CN" sz="2400" b="1" dirty="0" err="1" smtClean="0"/>
              <a:t>total_counter</a:t>
            </a:r>
            <a:r>
              <a:rPr lang="en-US" altLang="zh-CN" sz="2400" dirty="0" smtClean="0"/>
              <a:t> </a:t>
            </a:r>
            <a:r>
              <a:rPr lang="en-US" altLang="zh-CN" sz="2400" dirty="0"/>
              <a:t/>
            </a:r>
            <a:br>
              <a:rPr lang="en-US" altLang="zh-CN" sz="2400" dirty="0"/>
            </a:br>
            <a:r>
              <a:rPr lang="en-US" altLang="zh-CN" sz="2400" dirty="0" smtClean="0"/>
              <a:t>……</a:t>
            </a:r>
            <a:endParaRPr lang="zh-CN" altLang="en-US" sz="2400" dirty="0"/>
          </a:p>
        </p:txBody>
      </p:sp>
      <p:cxnSp>
        <p:nvCxnSpPr>
          <p:cNvPr id="6" name="直接箭头连接符 5"/>
          <p:cNvCxnSpPr/>
          <p:nvPr/>
        </p:nvCxnSpPr>
        <p:spPr>
          <a:xfrm>
            <a:off x="2392218" y="1634836"/>
            <a:ext cx="1099127" cy="9513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/>
          <p:cNvCxnSpPr>
            <a:endCxn id="3" idx="0"/>
          </p:cNvCxnSpPr>
          <p:nvPr/>
        </p:nvCxnSpPr>
        <p:spPr>
          <a:xfrm flipH="1">
            <a:off x="6263515" y="1708574"/>
            <a:ext cx="654521" cy="8776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/>
          <p:nvPr/>
        </p:nvCxnSpPr>
        <p:spPr>
          <a:xfrm flipH="1">
            <a:off x="8626764" y="1708574"/>
            <a:ext cx="1514763" cy="8776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369067" y="5668605"/>
            <a:ext cx="445827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First line with less</a:t>
            </a:r>
            <a:br>
              <a:rPr lang="en-US" altLang="zh-CN" sz="2000" dirty="0"/>
            </a:br>
            <a:r>
              <a:rPr lang="en-US" altLang="zh-CN" sz="2000" dirty="0"/>
              <a:t>indentation is considered to be</a:t>
            </a:r>
            <a:br>
              <a:rPr lang="en-US" altLang="zh-CN" sz="2000" dirty="0"/>
            </a:br>
            <a:r>
              <a:rPr lang="en-US" altLang="zh-CN" sz="2000" dirty="0"/>
              <a:t>outside of the function definition </a:t>
            </a:r>
            <a:endParaRPr lang="zh-CN" altLang="en-US" sz="2000" dirty="0"/>
          </a:p>
        </p:txBody>
      </p:sp>
      <p:cxnSp>
        <p:nvCxnSpPr>
          <p:cNvPr id="15" name="直接箭头连接符 14"/>
          <p:cNvCxnSpPr/>
          <p:nvPr/>
        </p:nvCxnSpPr>
        <p:spPr>
          <a:xfrm flipV="1">
            <a:off x="2244436" y="4894506"/>
            <a:ext cx="1246909" cy="774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6015806" y="5114607"/>
            <a:ext cx="47231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‘return’ indicates the</a:t>
            </a:r>
            <a:br>
              <a:rPr lang="en-US" altLang="zh-CN" sz="2000" dirty="0"/>
            </a:br>
            <a:r>
              <a:rPr lang="en-US" altLang="zh-CN" sz="2000" dirty="0"/>
              <a:t>value to be sent back to the caller. </a:t>
            </a:r>
            <a:endParaRPr lang="zh-CN" altLang="en-US" sz="2000" dirty="0"/>
          </a:p>
        </p:txBody>
      </p:sp>
      <p:cxnSp>
        <p:nvCxnSpPr>
          <p:cNvPr id="18" name="直接箭头连接符 17"/>
          <p:cNvCxnSpPr/>
          <p:nvPr/>
        </p:nvCxnSpPr>
        <p:spPr>
          <a:xfrm flipH="1" flipV="1">
            <a:off x="4747492" y="4451928"/>
            <a:ext cx="1431635" cy="6626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5006109" y="5848017"/>
            <a:ext cx="69621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rgbClr val="FF0000"/>
                </a:solidFill>
              </a:rPr>
              <a:t>No declaration of types of arguments or result</a:t>
            </a:r>
            <a:r>
              <a:rPr lang="en-US" altLang="zh-CN" sz="2000" dirty="0">
                <a:solidFill>
                  <a:srgbClr val="FF0000"/>
                </a:solidFill>
              </a:rPr>
              <a:t> 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9852027" y="3578240"/>
            <a:ext cx="8611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/>
              <a:t>colon</a:t>
            </a:r>
            <a:endParaRPr lang="zh-CN" altLang="en-US" sz="2000" dirty="0"/>
          </a:p>
        </p:txBody>
      </p:sp>
      <p:cxnSp>
        <p:nvCxnSpPr>
          <p:cNvPr id="24" name="直接箭头连接符 23"/>
          <p:cNvCxnSpPr/>
          <p:nvPr/>
        </p:nvCxnSpPr>
        <p:spPr>
          <a:xfrm flipH="1" flipV="1">
            <a:off x="9178736" y="2918691"/>
            <a:ext cx="962791" cy="6595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58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695324" y="287665"/>
            <a:ext cx="43754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latin typeface="微软雅黑" panose="020B0503020204020204" pitchFamily="34" charset="-122"/>
              </a:rPr>
              <a:t>Calling a function</a:t>
            </a:r>
            <a:endParaRPr lang="zh-CN" altLang="en-US" sz="2800" b="1" dirty="0">
              <a:latin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10801349" y="6409373"/>
            <a:ext cx="1390651" cy="365125"/>
          </a:xfrm>
        </p:spPr>
        <p:txBody>
          <a:bodyPr/>
          <a:lstStyle/>
          <a:p>
            <a:fld id="{51D91E7F-84B6-4064-9D4E-CC7D244BCA04}" type="slidenum">
              <a:rPr lang="zh-CN" altLang="en-US" smtClean="0"/>
              <a:pPr/>
              <a:t>66</a:t>
            </a:fld>
            <a:endParaRPr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1791855" y="1985818"/>
            <a:ext cx="387798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altLang="zh-CN" sz="2400" dirty="0"/>
              <a:t>&gt;&gt;&gt; </a:t>
            </a:r>
            <a:r>
              <a:rPr lang="es-ES" altLang="zh-CN" sz="2400" dirty="0">
                <a:solidFill>
                  <a:schemeClr val="accent4">
                    <a:lumMod val="75000"/>
                  </a:schemeClr>
                </a:solidFill>
              </a:rPr>
              <a:t>def</a:t>
            </a:r>
            <a:r>
              <a:rPr lang="es-ES" altLang="zh-CN" sz="2400" dirty="0"/>
              <a:t> myfun(x, y):</a:t>
            </a:r>
            <a:br>
              <a:rPr lang="es-ES" altLang="zh-CN" sz="2400" dirty="0"/>
            </a:br>
            <a:r>
              <a:rPr lang="es-ES" altLang="zh-CN" sz="2400" dirty="0" smtClean="0"/>
              <a:t>		</a:t>
            </a:r>
            <a:r>
              <a:rPr lang="es-ES" altLang="zh-CN" sz="2400" dirty="0" smtClean="0">
                <a:solidFill>
                  <a:schemeClr val="accent4">
                    <a:lumMod val="75000"/>
                  </a:schemeClr>
                </a:solidFill>
              </a:rPr>
              <a:t>return</a:t>
            </a:r>
            <a:r>
              <a:rPr lang="es-ES" altLang="zh-CN" sz="2400" dirty="0" smtClean="0"/>
              <a:t> </a:t>
            </a:r>
            <a:r>
              <a:rPr lang="es-ES" altLang="zh-CN" sz="2400" dirty="0"/>
              <a:t>x * y</a:t>
            </a:r>
            <a:br>
              <a:rPr lang="es-ES" altLang="zh-CN" sz="2400" dirty="0"/>
            </a:br>
            <a:r>
              <a:rPr lang="es-ES" altLang="zh-CN" sz="2400" dirty="0"/>
              <a:t>&gt;&gt;&gt; myfun(3, 4)</a:t>
            </a:r>
            <a:br>
              <a:rPr lang="es-ES" altLang="zh-CN" sz="2400" dirty="0"/>
            </a:br>
            <a:r>
              <a:rPr lang="es-ES" altLang="zh-CN" sz="2400" dirty="0">
                <a:solidFill>
                  <a:srgbClr val="1603A1"/>
                </a:solidFill>
              </a:rPr>
              <a:t>12</a:t>
            </a:r>
            <a:r>
              <a:rPr lang="es-ES" altLang="zh-CN" sz="2400" dirty="0"/>
              <a:t> 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434173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695325" y="287665"/>
            <a:ext cx="56408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latin typeface="微软雅黑" panose="020B0503020204020204" pitchFamily="34" charset="-122"/>
              </a:rPr>
              <a:t>Functions without returns</a:t>
            </a:r>
            <a:endParaRPr lang="zh-CN" altLang="en-US" sz="2800" b="1" dirty="0">
              <a:latin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10801349" y="6409373"/>
            <a:ext cx="1390651" cy="365125"/>
          </a:xfrm>
        </p:spPr>
        <p:txBody>
          <a:bodyPr/>
          <a:lstStyle/>
          <a:p>
            <a:fld id="{51D91E7F-84B6-4064-9D4E-CC7D244BCA04}" type="slidenum">
              <a:rPr lang="zh-CN" altLang="en-US" smtClean="0"/>
              <a:pPr/>
              <a:t>67</a:t>
            </a:fld>
            <a:endParaRPr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886691" y="1607127"/>
            <a:ext cx="72507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i="1" dirty="0">
                <a:solidFill>
                  <a:srgbClr val="FF0000"/>
                </a:solidFill>
              </a:rPr>
              <a:t>All</a:t>
            </a:r>
            <a:r>
              <a:rPr lang="en-US" altLang="zh-CN" sz="2400" i="1" dirty="0"/>
              <a:t> </a:t>
            </a:r>
            <a:r>
              <a:rPr lang="en-US" altLang="zh-CN" sz="2400" dirty="0"/>
              <a:t>functions in Python have a return value </a:t>
            </a:r>
            <a:endParaRPr lang="zh-CN" altLang="en-US" sz="2400" dirty="0"/>
          </a:p>
        </p:txBody>
      </p:sp>
      <p:sp>
        <p:nvSpPr>
          <p:cNvPr id="3" name="文本框 2"/>
          <p:cNvSpPr txBox="1"/>
          <p:nvPr/>
        </p:nvSpPr>
        <p:spPr>
          <a:xfrm>
            <a:off x="1330037" y="2161309"/>
            <a:ext cx="579267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200" dirty="0"/>
              <a:t>even if no </a:t>
            </a:r>
            <a:r>
              <a:rPr lang="en-US" altLang="zh-CN" sz="2200" i="1" dirty="0"/>
              <a:t>return </a:t>
            </a:r>
            <a:r>
              <a:rPr lang="en-US" altLang="zh-CN" sz="2200" dirty="0"/>
              <a:t>line inside the code </a:t>
            </a:r>
            <a:endParaRPr lang="zh-CN" altLang="en-US" sz="2200" dirty="0"/>
          </a:p>
        </p:txBody>
      </p:sp>
      <p:sp>
        <p:nvSpPr>
          <p:cNvPr id="5" name="文本框 4"/>
          <p:cNvSpPr txBox="1"/>
          <p:nvPr/>
        </p:nvSpPr>
        <p:spPr>
          <a:xfrm>
            <a:off x="886691" y="3057236"/>
            <a:ext cx="96150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/>
              <a:t>Functions without a </a:t>
            </a:r>
            <a:r>
              <a:rPr lang="en-US" altLang="zh-CN" sz="2400" i="1" dirty="0">
                <a:solidFill>
                  <a:schemeClr val="accent2">
                    <a:lumMod val="75000"/>
                  </a:schemeClr>
                </a:solidFill>
              </a:rPr>
              <a:t>return</a:t>
            </a:r>
            <a:r>
              <a:rPr lang="en-US" altLang="zh-CN" sz="2400" i="1" dirty="0"/>
              <a:t> </a:t>
            </a:r>
            <a:r>
              <a:rPr lang="en-US" altLang="zh-CN" sz="2400" dirty="0" err="1"/>
              <a:t>return</a:t>
            </a:r>
            <a:r>
              <a:rPr lang="en-US" altLang="zh-CN" sz="2400" dirty="0"/>
              <a:t> the special </a:t>
            </a:r>
            <a:r>
              <a:rPr lang="en-US" altLang="zh-CN" sz="2400" dirty="0" smtClean="0"/>
              <a:t>value </a:t>
            </a:r>
            <a:r>
              <a:rPr lang="en-US" altLang="zh-CN" sz="2400" i="1" dirty="0" smtClean="0"/>
              <a:t>None</a:t>
            </a:r>
            <a:r>
              <a:rPr lang="en-US" altLang="zh-CN" sz="2400" dirty="0" smtClean="0"/>
              <a:t> </a:t>
            </a:r>
            <a:endParaRPr lang="zh-CN" altLang="en-US" sz="2400" dirty="0"/>
          </a:p>
        </p:txBody>
      </p:sp>
      <p:sp>
        <p:nvSpPr>
          <p:cNvPr id="6" name="文本框 5"/>
          <p:cNvSpPr txBox="1"/>
          <p:nvPr/>
        </p:nvSpPr>
        <p:spPr>
          <a:xfrm>
            <a:off x="1330037" y="3645295"/>
            <a:ext cx="714490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i="1" dirty="0">
                <a:solidFill>
                  <a:srgbClr val="FF0000"/>
                </a:solidFill>
              </a:rPr>
              <a:t>None</a:t>
            </a:r>
            <a:r>
              <a:rPr lang="en-US" altLang="zh-CN" sz="2400" i="1" dirty="0"/>
              <a:t> </a:t>
            </a:r>
            <a:r>
              <a:rPr lang="en-US" altLang="zh-CN" sz="2400" dirty="0"/>
              <a:t>is a special constant in the </a:t>
            </a:r>
            <a:r>
              <a:rPr lang="en-US" altLang="zh-CN" sz="2400" dirty="0" smtClean="0"/>
              <a:t>language.</a:t>
            </a:r>
            <a:endParaRPr lang="en-US" altLang="zh-C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i="1" dirty="0" smtClean="0">
                <a:solidFill>
                  <a:srgbClr val="FF0000"/>
                </a:solidFill>
              </a:rPr>
              <a:t>None</a:t>
            </a:r>
            <a:r>
              <a:rPr lang="en-US" altLang="zh-CN" sz="2400" i="1" dirty="0" smtClean="0"/>
              <a:t> </a:t>
            </a:r>
            <a:r>
              <a:rPr lang="en-US" altLang="zh-CN" sz="2400" dirty="0"/>
              <a:t>is also logically equivalent to </a:t>
            </a:r>
            <a:r>
              <a:rPr lang="en-US" altLang="zh-CN" sz="2400" dirty="0" smtClean="0"/>
              <a:t>False.</a:t>
            </a:r>
            <a:endParaRPr lang="en-US" altLang="zh-C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 smtClean="0"/>
              <a:t>The </a:t>
            </a:r>
            <a:r>
              <a:rPr lang="en-US" altLang="zh-CN" sz="2400" dirty="0"/>
              <a:t>interpreter doesn’t print </a:t>
            </a:r>
            <a:r>
              <a:rPr lang="en-US" altLang="zh-CN" sz="2400" i="1" dirty="0">
                <a:solidFill>
                  <a:srgbClr val="FF0000"/>
                </a:solidFill>
              </a:rPr>
              <a:t>None</a:t>
            </a:r>
            <a:r>
              <a:rPr lang="en-US" altLang="zh-CN" sz="2400" dirty="0"/>
              <a:t> 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734674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695325" y="287665"/>
            <a:ext cx="81808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latin typeface="微软雅黑" panose="020B0503020204020204" pitchFamily="34" charset="-122"/>
              </a:rPr>
              <a:t>Functions </a:t>
            </a:r>
            <a:r>
              <a:rPr lang="en-US" altLang="zh-CN" sz="2800" b="1" dirty="0">
                <a:latin typeface="微软雅黑" panose="020B0503020204020204" pitchFamily="34" charset="-122"/>
              </a:rPr>
              <a:t>are first-class objects in Python</a:t>
            </a:r>
            <a:endParaRPr lang="zh-CN" altLang="en-US" sz="2800" b="1" dirty="0">
              <a:latin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10801349" y="6409373"/>
            <a:ext cx="1390651" cy="365125"/>
          </a:xfrm>
        </p:spPr>
        <p:txBody>
          <a:bodyPr/>
          <a:lstStyle/>
          <a:p>
            <a:fld id="{51D91E7F-84B6-4064-9D4E-CC7D244BCA04}" type="slidenum">
              <a:rPr lang="zh-CN" altLang="en-US" smtClean="0"/>
              <a:pPr/>
              <a:t>68</a:t>
            </a:fld>
            <a:endParaRPr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695325" y="1302327"/>
            <a:ext cx="78137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/>
              <a:t>Functions can be used just like any other data </a:t>
            </a:r>
            <a:endParaRPr lang="zh-CN" altLang="en-US" sz="2400" dirty="0"/>
          </a:p>
        </p:txBody>
      </p:sp>
      <p:sp>
        <p:nvSpPr>
          <p:cNvPr id="3" name="文本框 2"/>
          <p:cNvSpPr txBox="1"/>
          <p:nvPr/>
        </p:nvSpPr>
        <p:spPr>
          <a:xfrm>
            <a:off x="695325" y="1858353"/>
            <a:ext cx="25234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/>
              <a:t>They can be </a:t>
            </a:r>
            <a:endParaRPr lang="zh-CN" altLang="en-US" sz="2400" dirty="0"/>
          </a:p>
        </p:txBody>
      </p:sp>
      <p:sp>
        <p:nvSpPr>
          <p:cNvPr id="5" name="文本框 4"/>
          <p:cNvSpPr txBox="1"/>
          <p:nvPr/>
        </p:nvSpPr>
        <p:spPr>
          <a:xfrm>
            <a:off x="1154545" y="2379212"/>
            <a:ext cx="4349139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300" dirty="0"/>
              <a:t>Arguments to </a:t>
            </a:r>
            <a:r>
              <a:rPr lang="en-US" altLang="zh-CN" sz="2300" dirty="0" smtClean="0"/>
              <a:t>function</a:t>
            </a:r>
            <a:endParaRPr lang="en-US" altLang="zh-CN" sz="23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300" dirty="0" smtClean="0"/>
              <a:t>Return </a:t>
            </a:r>
            <a:r>
              <a:rPr lang="en-US" altLang="zh-CN" sz="2300" dirty="0"/>
              <a:t>values of </a:t>
            </a:r>
            <a:r>
              <a:rPr lang="en-US" altLang="zh-CN" sz="2300" dirty="0" smtClean="0"/>
              <a:t>functions</a:t>
            </a:r>
            <a:endParaRPr lang="en-US" altLang="zh-CN" sz="23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300" dirty="0" smtClean="0"/>
              <a:t>Assigned </a:t>
            </a:r>
            <a:r>
              <a:rPr lang="en-US" altLang="zh-CN" sz="2300" dirty="0"/>
              <a:t>to </a:t>
            </a:r>
            <a:r>
              <a:rPr lang="en-US" altLang="zh-CN" sz="2300" dirty="0" smtClean="0"/>
              <a:t>variables</a:t>
            </a:r>
            <a:endParaRPr lang="en-US" altLang="zh-CN" sz="23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300" dirty="0" smtClean="0"/>
              <a:t>Parts </a:t>
            </a:r>
            <a:r>
              <a:rPr lang="en-US" altLang="zh-CN" sz="2300" dirty="0"/>
              <a:t>of tuples, lists, </a:t>
            </a:r>
            <a:r>
              <a:rPr lang="en-US" altLang="zh-CN" sz="2300" dirty="0" err="1" smtClean="0"/>
              <a:t>etc</a:t>
            </a:r>
            <a:endParaRPr lang="zh-CN" altLang="en-US" sz="2300" dirty="0"/>
          </a:p>
        </p:txBody>
      </p:sp>
      <p:sp>
        <p:nvSpPr>
          <p:cNvPr id="6" name="文本框 5"/>
          <p:cNvSpPr txBox="1"/>
          <p:nvPr/>
        </p:nvSpPr>
        <p:spPr>
          <a:xfrm>
            <a:off x="4064000" y="3973731"/>
            <a:ext cx="3274101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200" dirty="0"/>
              <a:t>&gt;&gt;&gt; </a:t>
            </a:r>
            <a:r>
              <a:rPr lang="en-US" altLang="zh-CN" sz="2200" dirty="0" err="1"/>
              <a:t>def</a:t>
            </a:r>
            <a:r>
              <a:rPr lang="en-US" altLang="zh-CN" sz="2200" dirty="0"/>
              <a:t> </a:t>
            </a:r>
            <a:r>
              <a:rPr lang="en-US" altLang="zh-CN" sz="2200" dirty="0" err="1"/>
              <a:t>myfun</a:t>
            </a:r>
            <a:r>
              <a:rPr lang="en-US" altLang="zh-CN" sz="2200" dirty="0"/>
              <a:t>(x):</a:t>
            </a:r>
            <a:br>
              <a:rPr lang="en-US" altLang="zh-CN" sz="2200" dirty="0"/>
            </a:br>
            <a:r>
              <a:rPr lang="en-US" altLang="zh-CN" sz="2200" dirty="0"/>
              <a:t>return x*3</a:t>
            </a:r>
            <a:br>
              <a:rPr lang="en-US" altLang="zh-CN" sz="2200" dirty="0"/>
            </a:br>
            <a:endParaRPr lang="en-US" altLang="zh-CN" sz="2200" dirty="0" smtClean="0"/>
          </a:p>
          <a:p>
            <a:r>
              <a:rPr lang="en-US" altLang="zh-CN" sz="2200" dirty="0" smtClean="0"/>
              <a:t>&gt;&gt;&gt; </a:t>
            </a:r>
            <a:r>
              <a:rPr lang="en-US" altLang="zh-CN" sz="2200" dirty="0" err="1"/>
              <a:t>def</a:t>
            </a:r>
            <a:r>
              <a:rPr lang="en-US" altLang="zh-CN" sz="2200" dirty="0"/>
              <a:t> apply(q, x):</a:t>
            </a:r>
            <a:br>
              <a:rPr lang="en-US" altLang="zh-CN" sz="2200" dirty="0"/>
            </a:br>
            <a:r>
              <a:rPr lang="en-US" altLang="zh-CN" sz="2200" dirty="0"/>
              <a:t>return q(x)</a:t>
            </a:r>
            <a:br>
              <a:rPr lang="en-US" altLang="zh-CN" sz="2200" dirty="0"/>
            </a:br>
            <a:endParaRPr lang="en-US" altLang="zh-CN" sz="2200" dirty="0" smtClean="0"/>
          </a:p>
          <a:p>
            <a:r>
              <a:rPr lang="en-US" altLang="zh-CN" sz="2200" dirty="0" smtClean="0"/>
              <a:t>&gt;&gt;&gt; </a:t>
            </a:r>
            <a:r>
              <a:rPr lang="en-US" altLang="zh-CN" sz="2200" dirty="0"/>
              <a:t>apply(</a:t>
            </a:r>
            <a:r>
              <a:rPr lang="en-US" altLang="zh-CN" sz="2200" dirty="0" err="1"/>
              <a:t>myfun</a:t>
            </a:r>
            <a:r>
              <a:rPr lang="en-US" altLang="zh-CN" sz="2200" dirty="0"/>
              <a:t>, 7)</a:t>
            </a:r>
            <a:br>
              <a:rPr lang="en-US" altLang="zh-CN" sz="2200" dirty="0"/>
            </a:br>
            <a:r>
              <a:rPr lang="en-US" altLang="zh-CN" sz="2200" dirty="0"/>
              <a:t>21 </a:t>
            </a:r>
            <a:endParaRPr lang="zh-CN" altLang="en-US" sz="2200" dirty="0"/>
          </a:p>
        </p:txBody>
      </p:sp>
    </p:spTree>
    <p:extLst>
      <p:ext uri="{BB962C8B-B14F-4D97-AF65-F5344CB8AC3E}">
        <p14:creationId xmlns:p14="http://schemas.microsoft.com/office/powerpoint/2010/main" val="2057806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695325" y="287665"/>
            <a:ext cx="48187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latin typeface="微软雅黑" panose="020B0503020204020204" pitchFamily="34" charset="-122"/>
              </a:rPr>
              <a:t>Lambda notation</a:t>
            </a:r>
            <a:endParaRPr lang="zh-CN" altLang="en-US" sz="2800" b="1" dirty="0">
              <a:latin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10801349" y="6409373"/>
            <a:ext cx="1390651" cy="365125"/>
          </a:xfrm>
        </p:spPr>
        <p:txBody>
          <a:bodyPr/>
          <a:lstStyle/>
          <a:p>
            <a:fld id="{51D91E7F-84B6-4064-9D4E-CC7D244BCA04}" type="slidenum">
              <a:rPr lang="zh-CN" altLang="en-US" smtClean="0"/>
              <a:pPr/>
              <a:t>69</a:t>
            </a:fld>
            <a:endParaRPr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695325" y="1366982"/>
            <a:ext cx="88505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/>
              <a:t>Functions can be defined without giving them names </a:t>
            </a:r>
            <a:endParaRPr lang="zh-CN" altLang="en-US" sz="2400" dirty="0"/>
          </a:p>
        </p:txBody>
      </p:sp>
      <p:sp>
        <p:nvSpPr>
          <p:cNvPr id="3" name="文本框 2"/>
          <p:cNvSpPr txBox="1"/>
          <p:nvPr/>
        </p:nvSpPr>
        <p:spPr>
          <a:xfrm>
            <a:off x="719743" y="2235199"/>
            <a:ext cx="908774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/>
              <a:t>This is most useful when passing a short function as an</a:t>
            </a:r>
            <a:br>
              <a:rPr lang="en-US" altLang="zh-CN" sz="2400" dirty="0"/>
            </a:br>
            <a:r>
              <a:rPr lang="en-US" altLang="zh-CN" sz="2400" dirty="0"/>
              <a:t>argument to another function. </a:t>
            </a:r>
            <a:endParaRPr lang="zh-CN" altLang="en-US" sz="2400" dirty="0"/>
          </a:p>
        </p:txBody>
      </p:sp>
      <p:sp>
        <p:nvSpPr>
          <p:cNvPr id="5" name="文本框 4"/>
          <p:cNvSpPr txBox="1"/>
          <p:nvPr/>
        </p:nvSpPr>
        <p:spPr>
          <a:xfrm>
            <a:off x="951345" y="3657600"/>
            <a:ext cx="542969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altLang="zh-CN" sz="2400" b="1" dirty="0"/>
              <a:t>&gt;&gt;&gt; apply(</a:t>
            </a:r>
            <a:r>
              <a:rPr lang="pl-PL" altLang="zh-CN" sz="2400" b="1" dirty="0">
                <a:solidFill>
                  <a:schemeClr val="accent2">
                    <a:lumMod val="75000"/>
                  </a:schemeClr>
                </a:solidFill>
              </a:rPr>
              <a:t>lambda</a:t>
            </a:r>
            <a:r>
              <a:rPr lang="pl-PL" altLang="zh-CN" sz="2400" b="1" dirty="0"/>
              <a:t> z: z * 4, 7)</a:t>
            </a:r>
            <a:br>
              <a:rPr lang="pl-PL" altLang="zh-CN" sz="2400" b="1" dirty="0"/>
            </a:br>
            <a:r>
              <a:rPr lang="pl-PL" altLang="zh-CN" sz="2400" b="1" dirty="0">
                <a:solidFill>
                  <a:srgbClr val="1603A1"/>
                </a:solidFill>
              </a:rPr>
              <a:t>28</a:t>
            </a:r>
            <a:r>
              <a:rPr lang="pl-PL" altLang="zh-CN" sz="2400" dirty="0"/>
              <a:t> </a:t>
            </a:r>
            <a:endParaRPr lang="zh-CN" altLang="en-US" sz="2400" dirty="0"/>
          </a:p>
        </p:txBody>
      </p:sp>
      <p:sp>
        <p:nvSpPr>
          <p:cNvPr id="6" name="文本框 5"/>
          <p:cNvSpPr txBox="1"/>
          <p:nvPr/>
        </p:nvSpPr>
        <p:spPr>
          <a:xfrm>
            <a:off x="695325" y="4853980"/>
            <a:ext cx="950292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/>
              <a:t>The first argument to apply() is an unnamed function that</a:t>
            </a:r>
            <a:br>
              <a:rPr lang="en-US" altLang="zh-CN" sz="2400" dirty="0"/>
            </a:br>
            <a:r>
              <a:rPr lang="en-US" altLang="zh-CN" sz="2400" dirty="0"/>
              <a:t>takes one input and returns the input multiplied by </a:t>
            </a:r>
            <a:r>
              <a:rPr lang="en-US" altLang="zh-CN" sz="2400" dirty="0" smtClean="0"/>
              <a:t>four.</a:t>
            </a:r>
            <a:endParaRPr lang="en-US" altLang="zh-C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 smtClean="0"/>
              <a:t>Note</a:t>
            </a:r>
            <a:r>
              <a:rPr lang="en-US" altLang="zh-CN" sz="2400" dirty="0"/>
              <a:t>: only single-expression functions can be defined</a:t>
            </a:r>
            <a:br>
              <a:rPr lang="en-US" altLang="zh-CN" sz="2400" dirty="0"/>
            </a:br>
            <a:r>
              <a:rPr lang="en-US" altLang="zh-CN" sz="2400" dirty="0"/>
              <a:t>using this lambda notation. </a:t>
            </a:r>
            <a:br>
              <a:rPr lang="en-US" altLang="zh-CN" sz="2400" dirty="0"/>
            </a:b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645776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695324" y="287665"/>
            <a:ext cx="54151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</a:rPr>
              <a:t>Development </a:t>
            </a:r>
            <a:r>
              <a:rPr lang="en-US" altLang="zh-CN" sz="2800" b="1" dirty="0" smtClean="0">
                <a:latin typeface="微软雅黑" panose="020B0503020204020204" pitchFamily="34" charset="-122"/>
              </a:rPr>
              <a:t>environment</a:t>
            </a:r>
            <a:endParaRPr lang="zh-CN" altLang="en-US" sz="2800" b="1" dirty="0">
              <a:latin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10801349" y="6409373"/>
            <a:ext cx="1390651" cy="365125"/>
          </a:xfrm>
        </p:spPr>
        <p:txBody>
          <a:bodyPr/>
          <a:lstStyle/>
          <a:p>
            <a:fld id="{51D91E7F-84B6-4064-9D4E-CC7D244BCA04}" type="slidenum">
              <a:rPr lang="zh-CN" altLang="en-US" smtClean="0"/>
              <a:pPr/>
              <a:t>7</a:t>
            </a:fld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695324" y="951712"/>
            <a:ext cx="109116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 smtClean="0"/>
              <a:t>Jupyter</a:t>
            </a:r>
            <a:r>
              <a:rPr lang="en-US" altLang="zh-CN" dirty="0" smtClean="0"/>
              <a:t> notebook will be used in this class since it can integrate the code and note into</a:t>
            </a:r>
          </a:p>
          <a:p>
            <a:r>
              <a:rPr lang="en-US" altLang="zh-CN" dirty="0" smtClean="0"/>
              <a:t>one document very conveniently. </a:t>
            </a:r>
            <a:r>
              <a:rPr lang="en-US" altLang="zh-CN" dirty="0" err="1" smtClean="0"/>
              <a:t>Jupyter</a:t>
            </a:r>
            <a:r>
              <a:rPr lang="en-US" altLang="zh-CN" dirty="0" smtClean="0"/>
              <a:t> </a:t>
            </a:r>
            <a:r>
              <a:rPr lang="en-US" altLang="zh-CN" dirty="0"/>
              <a:t>can be launched directly in Anaconda navigator.  </a:t>
            </a:r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2228" y="1738871"/>
            <a:ext cx="8853713" cy="4980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816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695324" y="287665"/>
            <a:ext cx="96678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latin typeface="微软雅黑" panose="020B0503020204020204" pitchFamily="34" charset="-122"/>
              </a:rPr>
              <a:t>Default values </a:t>
            </a:r>
            <a:r>
              <a:rPr lang="en-US" altLang="zh-CN" sz="2800" b="1" dirty="0">
                <a:latin typeface="微软雅黑" panose="020B0503020204020204" pitchFamily="34" charset="-122"/>
              </a:rPr>
              <a:t>for </a:t>
            </a:r>
            <a:r>
              <a:rPr lang="en-US" altLang="zh-CN" sz="2800" b="1" dirty="0" smtClean="0">
                <a:latin typeface="微软雅黑" panose="020B0503020204020204" pitchFamily="34" charset="-122"/>
              </a:rPr>
              <a:t>arguments sample</a:t>
            </a:r>
            <a:endParaRPr lang="zh-CN" altLang="en-US" sz="2800" b="1" dirty="0">
              <a:latin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10801349" y="6409373"/>
            <a:ext cx="1390651" cy="365125"/>
          </a:xfrm>
        </p:spPr>
        <p:txBody>
          <a:bodyPr/>
          <a:lstStyle/>
          <a:p>
            <a:fld id="{51D91E7F-84B6-4064-9D4E-CC7D244BCA04}" type="slidenum">
              <a:rPr lang="zh-CN" altLang="en-US" smtClean="0"/>
              <a:pPr/>
              <a:t>70</a:t>
            </a:fld>
            <a:endParaRPr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695324" y="1293091"/>
            <a:ext cx="94772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/>
              <a:t>You can provide default values for a function’s </a:t>
            </a:r>
            <a:r>
              <a:rPr lang="en-US" altLang="zh-CN" sz="2400" dirty="0" smtClean="0"/>
              <a:t>arguments</a:t>
            </a:r>
            <a:endParaRPr lang="en-US" altLang="zh-C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 smtClean="0"/>
              <a:t>These </a:t>
            </a:r>
            <a:r>
              <a:rPr lang="en-US" altLang="zh-CN" sz="2400" dirty="0"/>
              <a:t>arguments are optional when the function is called </a:t>
            </a:r>
            <a:endParaRPr lang="zh-CN" altLang="en-US" sz="2400" dirty="0"/>
          </a:p>
        </p:txBody>
      </p:sp>
      <p:sp>
        <p:nvSpPr>
          <p:cNvPr id="3" name="文本框 2"/>
          <p:cNvSpPr txBox="1"/>
          <p:nvPr/>
        </p:nvSpPr>
        <p:spPr>
          <a:xfrm>
            <a:off x="1283855" y="2872509"/>
            <a:ext cx="5739585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&gt;&gt;&gt; </a:t>
            </a:r>
            <a:r>
              <a:rPr lang="en-US" altLang="zh-CN" sz="2400" dirty="0" err="1">
                <a:solidFill>
                  <a:schemeClr val="accent2">
                    <a:lumMod val="75000"/>
                  </a:schemeClr>
                </a:solidFill>
              </a:rPr>
              <a:t>def</a:t>
            </a:r>
            <a:r>
              <a:rPr lang="en-US" altLang="zh-CN" sz="2400" dirty="0"/>
              <a:t> </a:t>
            </a:r>
            <a:r>
              <a:rPr lang="en-US" altLang="zh-CN" sz="2400" dirty="0" err="1">
                <a:solidFill>
                  <a:srgbClr val="1603A1"/>
                </a:solidFill>
              </a:rPr>
              <a:t>myfun</a:t>
            </a:r>
            <a:r>
              <a:rPr lang="en-US" altLang="zh-CN" sz="2400" dirty="0"/>
              <a:t>(b, c=3, d=</a:t>
            </a:r>
            <a:r>
              <a:rPr lang="en-US" altLang="zh-CN" sz="2400" dirty="0">
                <a:solidFill>
                  <a:srgbClr val="00B050"/>
                </a:solidFill>
              </a:rPr>
              <a:t>“hello”</a:t>
            </a:r>
            <a:r>
              <a:rPr lang="en-US" altLang="zh-CN" sz="2400" dirty="0"/>
              <a:t>):</a:t>
            </a:r>
            <a:br>
              <a:rPr lang="en-US" altLang="zh-CN" sz="2400" dirty="0"/>
            </a:br>
            <a:r>
              <a:rPr lang="en-US" altLang="zh-CN" sz="2400" dirty="0" smtClean="0"/>
              <a:t>		</a:t>
            </a:r>
            <a:r>
              <a:rPr lang="en-US" altLang="zh-CN" sz="2400" dirty="0" smtClean="0">
                <a:solidFill>
                  <a:schemeClr val="accent2">
                    <a:lumMod val="75000"/>
                  </a:schemeClr>
                </a:solidFill>
              </a:rPr>
              <a:t>return</a:t>
            </a:r>
            <a:r>
              <a:rPr lang="en-US" altLang="zh-CN" sz="2400" dirty="0" smtClean="0"/>
              <a:t> </a:t>
            </a:r>
            <a:r>
              <a:rPr lang="en-US" altLang="zh-CN" sz="2400" dirty="0"/>
              <a:t>b + c</a:t>
            </a:r>
            <a:br>
              <a:rPr lang="en-US" altLang="zh-CN" sz="2400" dirty="0"/>
            </a:br>
            <a:r>
              <a:rPr lang="en-US" altLang="zh-CN" sz="2400" dirty="0"/>
              <a:t>&gt;&gt;&gt; </a:t>
            </a:r>
            <a:r>
              <a:rPr lang="en-US" altLang="zh-CN" sz="2400" dirty="0" err="1"/>
              <a:t>myfun</a:t>
            </a:r>
            <a:r>
              <a:rPr lang="en-US" altLang="zh-CN" sz="2400" dirty="0"/>
              <a:t>(5,3,</a:t>
            </a:r>
            <a:r>
              <a:rPr lang="en-US" altLang="zh-CN" sz="2400" dirty="0">
                <a:solidFill>
                  <a:srgbClr val="00B050"/>
                </a:solidFill>
              </a:rPr>
              <a:t>”hello”</a:t>
            </a:r>
            <a:r>
              <a:rPr lang="en-US" altLang="zh-CN" sz="2400" dirty="0"/>
              <a:t>)</a:t>
            </a:r>
            <a:br>
              <a:rPr lang="en-US" altLang="zh-CN" sz="2400" dirty="0"/>
            </a:br>
            <a:r>
              <a:rPr lang="en-US" altLang="zh-CN" sz="2400" dirty="0"/>
              <a:t>&gt;&gt;&gt; </a:t>
            </a:r>
            <a:r>
              <a:rPr lang="en-US" altLang="zh-CN" sz="2400" dirty="0" err="1"/>
              <a:t>myfun</a:t>
            </a:r>
            <a:r>
              <a:rPr lang="en-US" altLang="zh-CN" sz="2400" dirty="0"/>
              <a:t>(5,3)</a:t>
            </a:r>
            <a:br>
              <a:rPr lang="en-US" altLang="zh-CN" sz="2400" dirty="0"/>
            </a:br>
            <a:r>
              <a:rPr lang="en-US" altLang="zh-CN" sz="2400" dirty="0"/>
              <a:t>&gt;&gt;&gt; </a:t>
            </a:r>
            <a:r>
              <a:rPr lang="en-US" altLang="zh-CN" sz="2400" dirty="0" err="1"/>
              <a:t>myfun</a:t>
            </a:r>
            <a:r>
              <a:rPr lang="en-US" altLang="zh-CN" sz="2400" dirty="0"/>
              <a:t>(5) </a:t>
            </a:r>
            <a:endParaRPr lang="zh-CN" altLang="en-US" sz="2400" dirty="0"/>
          </a:p>
        </p:txBody>
      </p:sp>
      <p:sp>
        <p:nvSpPr>
          <p:cNvPr id="5" name="文本框 4"/>
          <p:cNvSpPr txBox="1"/>
          <p:nvPr/>
        </p:nvSpPr>
        <p:spPr>
          <a:xfrm>
            <a:off x="1200727" y="5098257"/>
            <a:ext cx="63496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All of the above function calls return 8. 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86980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695324" y="287665"/>
            <a:ext cx="73310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latin typeface="微软雅黑" panose="020B0503020204020204" pitchFamily="34" charset="-122"/>
              </a:rPr>
              <a:t>Keyword arguments</a:t>
            </a:r>
            <a:endParaRPr lang="zh-CN" altLang="en-US" sz="2800" b="1" dirty="0">
              <a:latin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10801349" y="6409373"/>
            <a:ext cx="1390651" cy="365125"/>
          </a:xfrm>
        </p:spPr>
        <p:txBody>
          <a:bodyPr/>
          <a:lstStyle/>
          <a:p>
            <a:fld id="{51D91E7F-84B6-4064-9D4E-CC7D244BCA04}" type="slidenum">
              <a:rPr lang="zh-CN" altLang="en-US" smtClean="0"/>
              <a:pPr/>
              <a:t>71</a:t>
            </a:fld>
            <a:endParaRPr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812800" y="1209963"/>
            <a:ext cx="867647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/>
              <a:t>Functions can be called with arguments out of </a:t>
            </a:r>
            <a:r>
              <a:rPr lang="en-US" altLang="zh-CN" sz="2400" dirty="0" smtClean="0"/>
              <a:t>order</a:t>
            </a:r>
            <a:endParaRPr lang="en-US" altLang="zh-C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 smtClean="0"/>
              <a:t>These </a:t>
            </a:r>
            <a:r>
              <a:rPr lang="en-US" altLang="zh-CN" sz="2400" dirty="0"/>
              <a:t>arguments are specified in the </a:t>
            </a:r>
            <a:r>
              <a:rPr lang="en-US" altLang="zh-CN" sz="2400" dirty="0" smtClean="0"/>
              <a:t>call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 smtClean="0"/>
              <a:t>Keyword </a:t>
            </a:r>
            <a:r>
              <a:rPr lang="en-US" altLang="zh-CN" sz="2400" dirty="0"/>
              <a:t>arguments can be used for a final subset of</a:t>
            </a:r>
            <a:br>
              <a:rPr lang="en-US" altLang="zh-CN" sz="2400" dirty="0"/>
            </a:br>
            <a:r>
              <a:rPr lang="en-US" altLang="zh-CN" sz="2400" dirty="0"/>
              <a:t>the arguments. </a:t>
            </a:r>
            <a:endParaRPr lang="zh-CN" altLang="en-US" sz="2400" dirty="0"/>
          </a:p>
        </p:txBody>
      </p:sp>
      <p:sp>
        <p:nvSpPr>
          <p:cNvPr id="3" name="文本框 2"/>
          <p:cNvSpPr txBox="1"/>
          <p:nvPr/>
        </p:nvSpPr>
        <p:spPr>
          <a:xfrm>
            <a:off x="1293092" y="2825803"/>
            <a:ext cx="4434676" cy="38164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200" dirty="0"/>
              <a:t>&gt;&gt;&gt; </a:t>
            </a:r>
            <a:r>
              <a:rPr lang="en-US" altLang="zh-CN" sz="2200" dirty="0" err="1">
                <a:solidFill>
                  <a:schemeClr val="accent2">
                    <a:lumMod val="75000"/>
                  </a:schemeClr>
                </a:solidFill>
              </a:rPr>
              <a:t>def</a:t>
            </a:r>
            <a:r>
              <a:rPr lang="en-US" altLang="zh-CN" sz="22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sz="2200" dirty="0" err="1">
                <a:solidFill>
                  <a:srgbClr val="1603A1"/>
                </a:solidFill>
              </a:rPr>
              <a:t>myfun</a:t>
            </a:r>
            <a:r>
              <a:rPr lang="en-US" altLang="zh-CN" sz="2200" dirty="0"/>
              <a:t> (a, b, c):</a:t>
            </a:r>
            <a:br>
              <a:rPr lang="en-US" altLang="zh-CN" sz="2200" dirty="0"/>
            </a:br>
            <a:r>
              <a:rPr lang="en-US" altLang="zh-CN" sz="2200" dirty="0" smtClean="0"/>
              <a:t>	     </a:t>
            </a:r>
            <a:r>
              <a:rPr lang="en-US" altLang="zh-CN" sz="2200" dirty="0" smtClean="0">
                <a:solidFill>
                  <a:schemeClr val="accent2">
                    <a:lumMod val="75000"/>
                  </a:schemeClr>
                </a:solidFill>
              </a:rPr>
              <a:t>return</a:t>
            </a:r>
            <a:r>
              <a:rPr lang="en-US" altLang="zh-CN" sz="2200" dirty="0" smtClean="0"/>
              <a:t> </a:t>
            </a:r>
            <a:r>
              <a:rPr lang="en-US" altLang="zh-CN" sz="2200" dirty="0"/>
              <a:t>a-b</a:t>
            </a:r>
            <a:br>
              <a:rPr lang="en-US" altLang="zh-CN" sz="2200" dirty="0"/>
            </a:br>
            <a:endParaRPr lang="en-US" altLang="zh-CN" sz="2200" dirty="0" smtClean="0"/>
          </a:p>
          <a:p>
            <a:r>
              <a:rPr lang="en-US" altLang="zh-CN" sz="2200" dirty="0" smtClean="0"/>
              <a:t>&gt;&gt;&gt; </a:t>
            </a:r>
            <a:r>
              <a:rPr lang="en-US" altLang="zh-CN" sz="2200" dirty="0" err="1"/>
              <a:t>myfun</a:t>
            </a:r>
            <a:r>
              <a:rPr lang="en-US" altLang="zh-CN" sz="2200" dirty="0"/>
              <a:t>(2, 1, 43)</a:t>
            </a:r>
            <a:br>
              <a:rPr lang="en-US" altLang="zh-CN" sz="2200" dirty="0"/>
            </a:br>
            <a:r>
              <a:rPr lang="en-US" altLang="zh-CN" sz="2200" dirty="0">
                <a:solidFill>
                  <a:srgbClr val="1603A1"/>
                </a:solidFill>
              </a:rPr>
              <a:t>1</a:t>
            </a:r>
            <a:r>
              <a:rPr lang="en-US" altLang="zh-CN" sz="2200" dirty="0"/>
              <a:t/>
            </a:r>
            <a:br>
              <a:rPr lang="en-US" altLang="zh-CN" sz="2200" dirty="0"/>
            </a:br>
            <a:endParaRPr lang="en-US" altLang="zh-CN" sz="2200" dirty="0" smtClean="0"/>
          </a:p>
          <a:p>
            <a:r>
              <a:rPr lang="en-US" altLang="zh-CN" sz="2200" dirty="0" smtClean="0"/>
              <a:t>&gt;&gt;&gt; </a:t>
            </a:r>
            <a:r>
              <a:rPr lang="en-US" altLang="zh-CN" sz="2200" dirty="0" err="1"/>
              <a:t>myfun</a:t>
            </a:r>
            <a:r>
              <a:rPr lang="en-US" altLang="zh-CN" sz="2200" dirty="0"/>
              <a:t>(c=43, b=1, a=2)</a:t>
            </a:r>
            <a:br>
              <a:rPr lang="en-US" altLang="zh-CN" sz="2200" dirty="0"/>
            </a:br>
            <a:r>
              <a:rPr lang="en-US" altLang="zh-CN" sz="2200" dirty="0">
                <a:solidFill>
                  <a:srgbClr val="1603A1"/>
                </a:solidFill>
              </a:rPr>
              <a:t>1</a:t>
            </a:r>
            <a:r>
              <a:rPr lang="en-US" altLang="zh-CN" sz="2200" dirty="0"/>
              <a:t/>
            </a:r>
            <a:br>
              <a:rPr lang="en-US" altLang="zh-CN" sz="2200" dirty="0"/>
            </a:br>
            <a:endParaRPr lang="en-US" altLang="zh-CN" sz="2200" dirty="0" smtClean="0"/>
          </a:p>
          <a:p>
            <a:r>
              <a:rPr lang="en-US" altLang="zh-CN" sz="2200" dirty="0" smtClean="0"/>
              <a:t>&gt;&gt;&gt; </a:t>
            </a:r>
            <a:r>
              <a:rPr lang="en-US" altLang="zh-CN" sz="2200" dirty="0" err="1"/>
              <a:t>myfun</a:t>
            </a:r>
            <a:r>
              <a:rPr lang="en-US" altLang="zh-CN" sz="2200" dirty="0"/>
              <a:t>(2, c=43, b=1)</a:t>
            </a:r>
            <a:br>
              <a:rPr lang="en-US" altLang="zh-CN" sz="2200" dirty="0"/>
            </a:br>
            <a:r>
              <a:rPr lang="en-US" altLang="zh-CN" sz="2200" dirty="0">
                <a:solidFill>
                  <a:srgbClr val="1603A1"/>
                </a:solidFill>
              </a:rPr>
              <a:t>1 </a:t>
            </a:r>
            <a:endParaRPr lang="zh-CN" altLang="en-US" sz="2200" dirty="0"/>
          </a:p>
        </p:txBody>
      </p:sp>
    </p:spTree>
    <p:extLst>
      <p:ext uri="{BB962C8B-B14F-4D97-AF65-F5344CB8AC3E}">
        <p14:creationId xmlns:p14="http://schemas.microsoft.com/office/powerpoint/2010/main" val="372366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10801349" y="6409373"/>
            <a:ext cx="1390651" cy="365125"/>
          </a:xfrm>
        </p:spPr>
        <p:txBody>
          <a:bodyPr/>
          <a:lstStyle/>
          <a:p>
            <a:fld id="{51D91E7F-84B6-4064-9D4E-CC7D244BCA04}" type="slidenum">
              <a:rPr lang="zh-CN" altLang="en-US" smtClean="0"/>
              <a:pPr/>
              <a:t>72</a:t>
            </a:fld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1741438" y="2256134"/>
            <a:ext cx="867224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44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Object </a:t>
            </a:r>
            <a:r>
              <a:rPr lang="en-US" altLang="zh-CN" sz="4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Oriented </a:t>
            </a:r>
            <a:r>
              <a:rPr lang="en-US" altLang="zh-CN" sz="44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Programming</a:t>
            </a:r>
            <a:endParaRPr lang="zh-CN" altLang="en-US" sz="4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396" y="4182386"/>
            <a:ext cx="2251149" cy="2427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949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695324" y="287665"/>
            <a:ext cx="70812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latin typeface="微软雅黑" panose="020B0503020204020204" pitchFamily="34" charset="-122"/>
              </a:rPr>
              <a:t>Object </a:t>
            </a:r>
            <a:r>
              <a:rPr lang="en-US" altLang="zh-CN" sz="2800" b="1" dirty="0">
                <a:latin typeface="微软雅黑" panose="020B0503020204020204" pitchFamily="34" charset="-122"/>
              </a:rPr>
              <a:t>Oriented </a:t>
            </a:r>
            <a:r>
              <a:rPr lang="en-US" altLang="zh-CN" sz="2800" b="1" dirty="0" smtClean="0">
                <a:latin typeface="微软雅黑" panose="020B0503020204020204" pitchFamily="34" charset="-122"/>
              </a:rPr>
              <a:t>Programming (OOP)</a:t>
            </a:r>
            <a:endParaRPr lang="en-US" altLang="zh-CN" sz="2800" b="1" dirty="0">
              <a:latin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10801349" y="6409373"/>
            <a:ext cx="1390651" cy="365125"/>
          </a:xfrm>
        </p:spPr>
        <p:txBody>
          <a:bodyPr/>
          <a:lstStyle/>
          <a:p>
            <a:fld id="{51D91E7F-84B6-4064-9D4E-CC7D244BCA04}" type="slidenum">
              <a:rPr lang="zh-CN" altLang="en-US" sz="2200" smtClean="0"/>
              <a:pPr/>
              <a:t>73</a:t>
            </a:fld>
            <a:endParaRPr lang="zh-CN" altLang="en-US" sz="2200" dirty="0"/>
          </a:p>
        </p:txBody>
      </p:sp>
      <p:sp>
        <p:nvSpPr>
          <p:cNvPr id="2" name="文本框 1"/>
          <p:cNvSpPr txBox="1"/>
          <p:nvPr/>
        </p:nvSpPr>
        <p:spPr>
          <a:xfrm>
            <a:off x="577878" y="1147084"/>
            <a:ext cx="11258988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200" dirty="0"/>
              <a:t>Python is a multi-paradigm programming language. Meaning, it supports different programming approach.</a:t>
            </a:r>
          </a:p>
          <a:p>
            <a:endParaRPr lang="en-US" altLang="zh-CN" sz="2200" dirty="0"/>
          </a:p>
          <a:p>
            <a:r>
              <a:rPr lang="en-US" altLang="zh-CN" sz="2200" dirty="0"/>
              <a:t>One of the popular approach to solve a programming problem is by creating objects. This is known as Object-Oriented Programming (OOP).</a:t>
            </a:r>
          </a:p>
          <a:p>
            <a:endParaRPr lang="en-US" altLang="zh-CN" sz="2200" dirty="0"/>
          </a:p>
          <a:p>
            <a:r>
              <a:rPr lang="en-US" altLang="zh-CN" sz="2200" dirty="0" smtClean="0"/>
              <a:t>An object has two characteristics:</a:t>
            </a:r>
            <a:endParaRPr lang="zh-CN" altLang="en-US" sz="2200" dirty="0"/>
          </a:p>
        </p:txBody>
      </p:sp>
      <p:sp>
        <p:nvSpPr>
          <p:cNvPr id="3" name="文本框 2"/>
          <p:cNvSpPr txBox="1"/>
          <p:nvPr/>
        </p:nvSpPr>
        <p:spPr>
          <a:xfrm>
            <a:off x="1199626" y="3870561"/>
            <a:ext cx="189987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200" dirty="0" smtClean="0"/>
              <a:t>attributes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200" dirty="0" smtClean="0"/>
              <a:t>behavior</a:t>
            </a:r>
            <a:endParaRPr lang="en-US" altLang="zh-CN" sz="2200" dirty="0"/>
          </a:p>
        </p:txBody>
      </p:sp>
      <p:sp>
        <p:nvSpPr>
          <p:cNvPr id="5" name="文本框 4"/>
          <p:cNvSpPr txBox="1"/>
          <p:nvPr/>
        </p:nvSpPr>
        <p:spPr>
          <a:xfrm>
            <a:off x="577878" y="4886224"/>
            <a:ext cx="735714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200" dirty="0"/>
              <a:t>Let's take an </a:t>
            </a:r>
            <a:r>
              <a:rPr lang="en-US" altLang="zh-CN" sz="2200" dirty="0" smtClean="0"/>
              <a:t>example: Parrot </a:t>
            </a:r>
            <a:r>
              <a:rPr lang="en-US" altLang="zh-CN" sz="2200" dirty="0"/>
              <a:t>is an object</a:t>
            </a:r>
            <a:r>
              <a:rPr lang="en-US" altLang="zh-CN" sz="2200" dirty="0" smtClean="0"/>
              <a:t>,</a:t>
            </a:r>
            <a:endParaRPr lang="en-US" altLang="zh-CN" sz="2200" dirty="0"/>
          </a:p>
        </p:txBody>
      </p:sp>
      <p:sp>
        <p:nvSpPr>
          <p:cNvPr id="6" name="文本框 5"/>
          <p:cNvSpPr txBox="1"/>
          <p:nvPr/>
        </p:nvSpPr>
        <p:spPr>
          <a:xfrm>
            <a:off x="1199626" y="5578376"/>
            <a:ext cx="495360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200" dirty="0"/>
              <a:t>name, age, color are attributes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200" dirty="0"/>
              <a:t>singing, dancing are </a:t>
            </a:r>
            <a:r>
              <a:rPr lang="en-US" altLang="zh-CN" sz="2200" dirty="0" smtClean="0"/>
              <a:t>behavior</a:t>
            </a:r>
            <a:endParaRPr lang="en-US" altLang="zh-CN" sz="2200" dirty="0"/>
          </a:p>
        </p:txBody>
      </p:sp>
    </p:spTree>
    <p:extLst>
      <p:ext uri="{BB962C8B-B14F-4D97-AF65-F5344CB8AC3E}">
        <p14:creationId xmlns:p14="http://schemas.microsoft.com/office/powerpoint/2010/main" val="627916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695324" y="287665"/>
            <a:ext cx="70812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latin typeface="微软雅黑" panose="020B0503020204020204" pitchFamily="34" charset="-122"/>
              </a:rPr>
              <a:t>Object </a:t>
            </a:r>
            <a:r>
              <a:rPr lang="en-US" altLang="zh-CN" sz="2800" b="1" dirty="0">
                <a:latin typeface="微软雅黑" panose="020B0503020204020204" pitchFamily="34" charset="-122"/>
              </a:rPr>
              <a:t>Oriented </a:t>
            </a:r>
            <a:r>
              <a:rPr lang="en-US" altLang="zh-CN" sz="2800" b="1" dirty="0" smtClean="0">
                <a:latin typeface="微软雅黑" panose="020B0503020204020204" pitchFamily="34" charset="-122"/>
              </a:rPr>
              <a:t>Programming (OOP)</a:t>
            </a:r>
            <a:endParaRPr lang="en-US" altLang="zh-CN" sz="2800" b="1" dirty="0">
              <a:latin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10801349" y="6409373"/>
            <a:ext cx="1390651" cy="365125"/>
          </a:xfrm>
        </p:spPr>
        <p:txBody>
          <a:bodyPr/>
          <a:lstStyle/>
          <a:p>
            <a:fld id="{51D91E7F-84B6-4064-9D4E-CC7D244BCA04}" type="slidenum">
              <a:rPr lang="zh-CN" altLang="en-US" smtClean="0"/>
              <a:pPr/>
              <a:t>74</a:t>
            </a:fld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548640" y="1343772"/>
            <a:ext cx="9541395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200" dirty="0"/>
              <a:t>The concept of OOP in Python focuses on creating reusable code. </a:t>
            </a:r>
            <a:endParaRPr lang="en-US" altLang="zh-CN" sz="2200" dirty="0" smtClean="0"/>
          </a:p>
          <a:p>
            <a:r>
              <a:rPr lang="en-US" altLang="zh-CN" sz="2200" dirty="0" smtClean="0"/>
              <a:t>This </a:t>
            </a:r>
            <a:r>
              <a:rPr lang="en-US" altLang="zh-CN" sz="2200" dirty="0"/>
              <a:t>concept is also known as DRY (Don't Repeat Yourself).</a:t>
            </a:r>
          </a:p>
          <a:p>
            <a:endParaRPr lang="en-US" altLang="zh-CN" sz="2200" dirty="0" smtClean="0"/>
          </a:p>
          <a:p>
            <a:r>
              <a:rPr lang="en-US" altLang="zh-CN" sz="2200" dirty="0" smtClean="0"/>
              <a:t>In </a:t>
            </a:r>
            <a:r>
              <a:rPr lang="en-US" altLang="zh-CN" sz="2200" dirty="0"/>
              <a:t>Python, the concept of OOP follows some basic principles</a:t>
            </a:r>
            <a:r>
              <a:rPr lang="en-US" altLang="zh-CN" sz="2200" dirty="0" smtClean="0"/>
              <a:t>:</a:t>
            </a:r>
            <a:endParaRPr lang="en-US" altLang="zh-CN" sz="2200" dirty="0"/>
          </a:p>
        </p:txBody>
      </p:sp>
      <p:sp>
        <p:nvSpPr>
          <p:cNvPr id="9" name="Rectangle 1"/>
          <p:cNvSpPr>
            <a:spLocks noChangeArrowheads="1"/>
          </p:cNvSpPr>
          <p:nvPr/>
        </p:nvSpPr>
        <p:spPr bwMode="auto">
          <a:xfrm>
            <a:off x="838200" y="304323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zh-CN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zh-CN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10" name="表格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5588316"/>
              </p:ext>
            </p:extLst>
          </p:nvPr>
        </p:nvGraphicFramePr>
        <p:xfrm>
          <a:off x="421418" y="3307874"/>
          <a:ext cx="11139778" cy="28165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21497">
                  <a:extLst>
                    <a:ext uri="{9D8B030D-6E8A-4147-A177-3AD203B41FA5}">
                      <a16:colId xmlns:a16="http://schemas.microsoft.com/office/drawing/2014/main" val="544251334"/>
                    </a:ext>
                  </a:extLst>
                </a:gridCol>
                <a:gridCol w="8118281">
                  <a:extLst>
                    <a:ext uri="{9D8B030D-6E8A-4147-A177-3AD203B41FA5}">
                      <a16:colId xmlns:a16="http://schemas.microsoft.com/office/drawing/2014/main" val="35723135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300" dirty="0" smtClean="0"/>
                        <a:t>Principles</a:t>
                      </a:r>
                      <a:endParaRPr lang="zh-CN" altLang="en-US" sz="2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300" dirty="0" smtClean="0"/>
                        <a:t>explanation</a:t>
                      </a:r>
                      <a:endParaRPr lang="zh-CN" altLang="en-US" sz="2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81738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300" dirty="0">
                          <a:effectLst/>
                        </a:rPr>
                        <a:t>Inheritance</a:t>
                      </a:r>
                    </a:p>
                  </a:txBody>
                  <a:tcPr marL="47625" marR="38100" marT="47625" marB="4286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300" dirty="0">
                          <a:effectLst/>
                        </a:rPr>
                        <a:t>A process of using details from a new class without modifying existing class.</a:t>
                      </a:r>
                    </a:p>
                  </a:txBody>
                  <a:tcPr marL="47625" marR="38100" marT="47625" marB="42863" anchor="ctr"/>
                </a:tc>
                <a:extLst>
                  <a:ext uri="{0D108BD9-81ED-4DB2-BD59-A6C34878D82A}">
                    <a16:rowId xmlns:a16="http://schemas.microsoft.com/office/drawing/2014/main" val="4123153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300" dirty="0">
                          <a:effectLst/>
                        </a:rPr>
                        <a:t>Encapsulation</a:t>
                      </a:r>
                    </a:p>
                  </a:txBody>
                  <a:tcPr marL="47625" marR="38100" marT="47625" marB="4286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300" dirty="0">
                          <a:effectLst/>
                        </a:rPr>
                        <a:t>Hiding the private details of a class from other objects.</a:t>
                      </a:r>
                    </a:p>
                  </a:txBody>
                  <a:tcPr marL="47625" marR="38100" marT="47625" marB="42863" anchor="ctr"/>
                </a:tc>
                <a:extLst>
                  <a:ext uri="{0D108BD9-81ED-4DB2-BD59-A6C34878D82A}">
                    <a16:rowId xmlns:a16="http://schemas.microsoft.com/office/drawing/2014/main" val="22923221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300">
                          <a:effectLst/>
                        </a:rPr>
                        <a:t>Polymorphism</a:t>
                      </a:r>
                    </a:p>
                  </a:txBody>
                  <a:tcPr marL="47625" marR="38100" marT="47625" marB="4286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300" dirty="0">
                          <a:effectLst/>
                        </a:rPr>
                        <a:t>A concept of using common operation in different ways for different data input.</a:t>
                      </a:r>
                    </a:p>
                  </a:txBody>
                  <a:tcPr marL="47625" marR="38100" marT="47625" marB="42863" anchor="ctr"/>
                </a:tc>
                <a:extLst>
                  <a:ext uri="{0D108BD9-81ED-4DB2-BD59-A6C34878D82A}">
                    <a16:rowId xmlns:a16="http://schemas.microsoft.com/office/drawing/2014/main" val="28045424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25585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695324" y="287665"/>
            <a:ext cx="73310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latin typeface="微软雅黑" panose="020B0503020204020204" pitchFamily="34" charset="-122"/>
              </a:rPr>
              <a:t>Create class and object</a:t>
            </a:r>
            <a:endParaRPr lang="zh-CN" altLang="en-US" sz="2800" b="1" dirty="0">
              <a:latin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10801349" y="6409373"/>
            <a:ext cx="1390651" cy="365125"/>
          </a:xfrm>
        </p:spPr>
        <p:txBody>
          <a:bodyPr/>
          <a:lstStyle/>
          <a:p>
            <a:fld id="{51D91E7F-84B6-4064-9D4E-CC7D244BCA04}" type="slidenum">
              <a:rPr lang="zh-CN" altLang="en-US" smtClean="0"/>
              <a:pPr/>
              <a:t>75</a:t>
            </a:fld>
            <a:endParaRPr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695324" y="1071321"/>
            <a:ext cx="898515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200" dirty="0"/>
              <a:t>A class is a blueprint for the object</a:t>
            </a:r>
            <a:r>
              <a:rPr lang="en-US" altLang="zh-CN" sz="2200" dirty="0" smtClean="0"/>
              <a:t>. </a:t>
            </a:r>
            <a:r>
              <a:rPr lang="en-US" altLang="zh-CN" sz="2200" dirty="0"/>
              <a:t>An object (instance) is </a:t>
            </a:r>
            <a:r>
              <a:rPr lang="en-US" altLang="zh-CN" sz="2200" dirty="0" smtClean="0"/>
              <a:t>an</a:t>
            </a:r>
          </a:p>
          <a:p>
            <a:r>
              <a:rPr lang="en-US" altLang="zh-CN" sz="2200" dirty="0" smtClean="0"/>
              <a:t>instantiation </a:t>
            </a:r>
            <a:r>
              <a:rPr lang="en-US" altLang="zh-CN" sz="2200" dirty="0"/>
              <a:t>of a class.</a:t>
            </a:r>
            <a:endParaRPr lang="zh-CN" altLang="en-US" sz="22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546" y="2162754"/>
            <a:ext cx="5548667" cy="455212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8533" y="4248685"/>
            <a:ext cx="2967872" cy="1349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719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695324" y="287665"/>
            <a:ext cx="73310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latin typeface="微软雅黑" panose="020B0503020204020204" pitchFamily="34" charset="-122"/>
              </a:rPr>
              <a:t>Create methods</a:t>
            </a:r>
            <a:endParaRPr lang="zh-CN" altLang="en-US" sz="2800" b="1" dirty="0">
              <a:latin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10801349" y="6409373"/>
            <a:ext cx="1390651" cy="365125"/>
          </a:xfrm>
        </p:spPr>
        <p:txBody>
          <a:bodyPr/>
          <a:lstStyle/>
          <a:p>
            <a:fld id="{51D91E7F-84B6-4064-9D4E-CC7D244BCA04}" type="slidenum">
              <a:rPr lang="zh-CN" altLang="en-US" smtClean="0"/>
              <a:pPr/>
              <a:t>76</a:t>
            </a:fld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797" y="2067067"/>
            <a:ext cx="5386443" cy="4524868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18488" y="932196"/>
            <a:ext cx="836158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200" dirty="0"/>
              <a:t>Methods are functions defined inside the body of a class. </a:t>
            </a:r>
            <a:endParaRPr lang="en-US" altLang="zh-CN" sz="2200" dirty="0" smtClean="0"/>
          </a:p>
          <a:p>
            <a:r>
              <a:rPr lang="en-US" altLang="zh-CN" sz="2200" dirty="0" smtClean="0"/>
              <a:t>They </a:t>
            </a:r>
            <a:r>
              <a:rPr lang="en-US" altLang="zh-CN" sz="2200" dirty="0"/>
              <a:t>are used to define the behaviors of an object.</a:t>
            </a:r>
            <a:endParaRPr lang="zh-CN" altLang="en-US" sz="22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2608" y="5267607"/>
            <a:ext cx="2658890" cy="713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231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695324" y="287665"/>
            <a:ext cx="22903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</a:rPr>
              <a:t>Inheritance</a:t>
            </a:r>
            <a:endParaRPr lang="zh-CN" altLang="en-US" sz="2800" b="1" dirty="0">
              <a:latin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10801349" y="6409373"/>
            <a:ext cx="1390651" cy="365125"/>
          </a:xfrm>
        </p:spPr>
        <p:txBody>
          <a:bodyPr/>
          <a:lstStyle/>
          <a:p>
            <a:fld id="{51D91E7F-84B6-4064-9D4E-CC7D244BCA04}" type="slidenum">
              <a:rPr lang="zh-CN" altLang="en-US" smtClean="0"/>
              <a:pPr/>
              <a:t>77</a:t>
            </a:fld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036" y="1049405"/>
            <a:ext cx="3737925" cy="5625657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549281" y="1132099"/>
            <a:ext cx="7582397" cy="1785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200" dirty="0"/>
              <a:t>Inheritance is a way of creating new class for using </a:t>
            </a:r>
            <a:endParaRPr lang="en-US" altLang="zh-CN" sz="2200" dirty="0" smtClean="0"/>
          </a:p>
          <a:p>
            <a:r>
              <a:rPr lang="en-US" altLang="zh-CN" sz="2200" dirty="0" smtClean="0"/>
              <a:t>details </a:t>
            </a:r>
            <a:r>
              <a:rPr lang="en-US" altLang="zh-CN" sz="2200" dirty="0"/>
              <a:t>of existing class without modifying it. </a:t>
            </a:r>
            <a:endParaRPr lang="en-US" altLang="zh-CN" sz="2200" dirty="0" smtClean="0"/>
          </a:p>
          <a:p>
            <a:r>
              <a:rPr lang="en-US" altLang="zh-CN" sz="2200" dirty="0" smtClean="0"/>
              <a:t>The </a:t>
            </a:r>
            <a:r>
              <a:rPr lang="en-US" altLang="zh-CN" sz="2200" dirty="0"/>
              <a:t>newly formed class is a derived class (or child </a:t>
            </a:r>
            <a:endParaRPr lang="en-US" altLang="zh-CN" sz="2200" dirty="0" smtClean="0"/>
          </a:p>
          <a:p>
            <a:r>
              <a:rPr lang="en-US" altLang="zh-CN" sz="2200" dirty="0" smtClean="0"/>
              <a:t>class</a:t>
            </a:r>
            <a:r>
              <a:rPr lang="en-US" altLang="zh-CN" sz="2200" dirty="0"/>
              <a:t>). Similarly, the existing class is a base </a:t>
            </a:r>
            <a:r>
              <a:rPr lang="en-US" altLang="zh-CN" sz="2200" dirty="0" smtClean="0"/>
              <a:t>class</a:t>
            </a:r>
          </a:p>
          <a:p>
            <a:r>
              <a:rPr lang="en-US" altLang="zh-CN" sz="2200" dirty="0" smtClean="0"/>
              <a:t>(</a:t>
            </a:r>
            <a:r>
              <a:rPr lang="en-US" altLang="zh-CN" sz="2200" dirty="0"/>
              <a:t>or parent class).</a:t>
            </a:r>
            <a:endParaRPr lang="zh-CN" altLang="en-US" sz="22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6938" y="3555202"/>
            <a:ext cx="1918643" cy="1366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217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695324" y="287665"/>
            <a:ext cx="73310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latin typeface="微软雅黑" panose="020B0503020204020204" pitchFamily="34" charset="-122"/>
              </a:rPr>
              <a:t>Encapsulation</a:t>
            </a:r>
            <a:endParaRPr lang="zh-CN" altLang="en-US" sz="2800" b="1" dirty="0">
              <a:latin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10801349" y="6409373"/>
            <a:ext cx="1390651" cy="365125"/>
          </a:xfrm>
        </p:spPr>
        <p:txBody>
          <a:bodyPr/>
          <a:lstStyle/>
          <a:p>
            <a:fld id="{51D91E7F-84B6-4064-9D4E-CC7D244BCA04}" type="slidenum">
              <a:rPr lang="zh-CN" altLang="en-US" smtClean="0"/>
              <a:pPr/>
              <a:t>78</a:t>
            </a:fld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103" y="1416828"/>
            <a:ext cx="6222657" cy="472301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520512" y="1316122"/>
            <a:ext cx="5536387" cy="24622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200" dirty="0"/>
              <a:t>Using OOP in Python, we can restrict </a:t>
            </a:r>
            <a:endParaRPr lang="en-US" altLang="zh-CN" sz="2200" dirty="0" smtClean="0"/>
          </a:p>
          <a:p>
            <a:r>
              <a:rPr lang="en-US" altLang="zh-CN" sz="2200" dirty="0" smtClean="0"/>
              <a:t>access </a:t>
            </a:r>
            <a:r>
              <a:rPr lang="en-US" altLang="zh-CN" sz="2200" dirty="0"/>
              <a:t>to methods and variables. </a:t>
            </a:r>
            <a:endParaRPr lang="en-US" altLang="zh-CN" sz="2200" dirty="0" smtClean="0"/>
          </a:p>
          <a:p>
            <a:r>
              <a:rPr lang="en-US" altLang="zh-CN" sz="2200" dirty="0" smtClean="0"/>
              <a:t>This </a:t>
            </a:r>
            <a:r>
              <a:rPr lang="en-US" altLang="zh-CN" sz="2200" dirty="0"/>
              <a:t>prevent data from direct </a:t>
            </a:r>
            <a:endParaRPr lang="en-US" altLang="zh-CN" sz="2200" dirty="0" smtClean="0"/>
          </a:p>
          <a:p>
            <a:r>
              <a:rPr lang="en-US" altLang="zh-CN" sz="2200" dirty="0" smtClean="0"/>
              <a:t>modification </a:t>
            </a:r>
            <a:r>
              <a:rPr lang="en-US" altLang="zh-CN" sz="2200" dirty="0"/>
              <a:t>which is called </a:t>
            </a:r>
            <a:endParaRPr lang="en-US" altLang="zh-CN" sz="2200" dirty="0" smtClean="0"/>
          </a:p>
          <a:p>
            <a:r>
              <a:rPr lang="en-US" altLang="zh-CN" sz="2200" dirty="0" smtClean="0"/>
              <a:t>encapsulation</a:t>
            </a:r>
            <a:r>
              <a:rPr lang="en-US" altLang="zh-CN" sz="2200" dirty="0"/>
              <a:t>. In Python, we denote </a:t>
            </a:r>
            <a:endParaRPr lang="en-US" altLang="zh-CN" sz="2200" dirty="0" smtClean="0"/>
          </a:p>
          <a:p>
            <a:r>
              <a:rPr lang="en-US" altLang="zh-CN" sz="2200" dirty="0" smtClean="0"/>
              <a:t>private </a:t>
            </a:r>
            <a:r>
              <a:rPr lang="en-US" altLang="zh-CN" sz="2200" dirty="0"/>
              <a:t>attribute using underscore as </a:t>
            </a:r>
            <a:endParaRPr lang="en-US" altLang="zh-CN" sz="2200" dirty="0" smtClean="0"/>
          </a:p>
          <a:p>
            <a:r>
              <a:rPr lang="en-US" altLang="zh-CN" sz="2200" dirty="0" smtClean="0"/>
              <a:t>prefix </a:t>
            </a:r>
            <a:r>
              <a:rPr lang="en-US" altLang="zh-CN" sz="2200" dirty="0" err="1"/>
              <a:t>i.e</a:t>
            </a:r>
            <a:r>
              <a:rPr lang="en-US" altLang="zh-CN" sz="2200" dirty="0"/>
              <a:t> single “ _ “ or double “ __“.</a:t>
            </a:r>
            <a:endParaRPr lang="zh-CN" altLang="en-US" sz="22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3387" y="4792638"/>
            <a:ext cx="2527813" cy="815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762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695324" y="287665"/>
            <a:ext cx="28029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latin typeface="微软雅黑" panose="020B0503020204020204" pitchFamily="34" charset="-122"/>
              </a:rPr>
              <a:t>Polymorphism</a:t>
            </a:r>
            <a:endParaRPr lang="zh-CN" altLang="en-US" sz="2800" b="1" dirty="0">
              <a:latin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10801349" y="6409373"/>
            <a:ext cx="1390651" cy="365125"/>
          </a:xfrm>
        </p:spPr>
        <p:txBody>
          <a:bodyPr/>
          <a:lstStyle/>
          <a:p>
            <a:fld id="{51D91E7F-84B6-4064-9D4E-CC7D244BCA04}" type="slidenum">
              <a:rPr lang="zh-CN" altLang="en-US" smtClean="0"/>
              <a:pPr/>
              <a:t>79</a:t>
            </a:fld>
            <a:endParaRPr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5334000" y="810885"/>
            <a:ext cx="511825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Polymorphism is an ability (in OOP) to use common interface for multiple </a:t>
            </a:r>
            <a:r>
              <a:rPr lang="en-US" altLang="zh-CN" sz="2000" dirty="0" smtClean="0"/>
              <a:t>form.</a:t>
            </a:r>
          </a:p>
          <a:p>
            <a:endParaRPr lang="en-US" altLang="zh-CN" sz="2000" dirty="0"/>
          </a:p>
          <a:p>
            <a:r>
              <a:rPr lang="en-US" altLang="zh-CN" sz="2000" dirty="0"/>
              <a:t>Suppose, we need to color a shape, there are multiple shape option (rectangle, </a:t>
            </a:r>
            <a:r>
              <a:rPr lang="en-US" altLang="zh-CN" sz="2000" dirty="0" smtClean="0"/>
              <a:t>square, circle). </a:t>
            </a:r>
          </a:p>
          <a:p>
            <a:r>
              <a:rPr lang="en-US" altLang="zh-CN" sz="2000" dirty="0" smtClean="0"/>
              <a:t>However </a:t>
            </a:r>
            <a:r>
              <a:rPr lang="en-US" altLang="zh-CN" sz="2000" dirty="0"/>
              <a:t>we could use same method to color any shape. </a:t>
            </a:r>
            <a:r>
              <a:rPr lang="en-US" altLang="zh-CN" sz="2000" dirty="0" smtClean="0"/>
              <a:t>This </a:t>
            </a:r>
            <a:r>
              <a:rPr lang="en-US" altLang="zh-CN" sz="2000" dirty="0"/>
              <a:t>concept is called Polymorphism</a:t>
            </a:r>
            <a:r>
              <a:rPr lang="en-US" altLang="zh-CN" sz="2000" dirty="0" smtClean="0"/>
              <a:t>.</a:t>
            </a:r>
            <a:endParaRPr lang="en-US" altLang="zh-CN" sz="20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324" y="1002520"/>
            <a:ext cx="3899631" cy="565788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9550" y="5498087"/>
            <a:ext cx="2526565" cy="771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416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695325" y="287665"/>
            <a:ext cx="30454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latin typeface="微软雅黑" panose="020B0503020204020204" pitchFamily="34" charset="-122"/>
              </a:rPr>
              <a:t>A code sample</a:t>
            </a:r>
            <a:endParaRPr lang="zh-CN" altLang="en-US" sz="2800" b="1" dirty="0">
              <a:latin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10801349" y="6409373"/>
            <a:ext cx="1390651" cy="365125"/>
          </a:xfrm>
        </p:spPr>
        <p:txBody>
          <a:bodyPr/>
          <a:lstStyle/>
          <a:p>
            <a:fld id="{51D91E7F-84B6-4064-9D4E-CC7D244BCA04}" type="slidenum">
              <a:rPr lang="zh-CN" altLang="en-US" smtClean="0"/>
              <a:pPr/>
              <a:t>8</a:t>
            </a:fld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1995055" y="1153587"/>
            <a:ext cx="8956298" cy="49398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3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= 34 – 23             </a:t>
            </a:r>
            <a:r>
              <a:rPr lang="en-US" altLang="zh-CN" sz="3000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A comment</a:t>
            </a:r>
          </a:p>
          <a:p>
            <a:pPr>
              <a:lnSpc>
                <a:spcPct val="150000"/>
              </a:lnSpc>
            </a:pPr>
            <a:r>
              <a:rPr lang="en-US" altLang="zh-CN" sz="3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= </a:t>
            </a:r>
            <a:r>
              <a:rPr lang="en-US" altLang="zh-CN" sz="3000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“Hello” </a:t>
            </a:r>
            <a:r>
              <a:rPr lang="en-US" altLang="zh-CN" sz="3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z = 3.45</a:t>
            </a:r>
          </a:p>
          <a:p>
            <a:pPr>
              <a:lnSpc>
                <a:spcPct val="150000"/>
              </a:lnSpc>
            </a:pPr>
            <a:r>
              <a:rPr lang="en-US" altLang="zh-CN" sz="3000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altLang="zh-CN" sz="3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z == 3.45 </a:t>
            </a:r>
            <a:r>
              <a:rPr lang="en-US" altLang="zh-CN" sz="3000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</a:t>
            </a:r>
            <a:r>
              <a:rPr lang="en-US" altLang="zh-CN" sz="3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y == </a:t>
            </a:r>
            <a:r>
              <a:rPr lang="en-US" altLang="zh-CN" sz="3000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“Hello”</a:t>
            </a:r>
            <a:r>
              <a:rPr lang="en-US" altLang="zh-CN" sz="3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altLang="zh-CN" sz="3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x = x + 1</a:t>
            </a:r>
          </a:p>
          <a:p>
            <a:pPr>
              <a:lnSpc>
                <a:spcPct val="150000"/>
              </a:lnSpc>
            </a:pPr>
            <a:r>
              <a:rPr lang="en-US" altLang="zh-CN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3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y = y + </a:t>
            </a:r>
            <a:r>
              <a:rPr lang="en-US" altLang="zh-CN" sz="3000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 World” </a:t>
            </a:r>
            <a:r>
              <a:rPr lang="en-US" altLang="zh-CN" sz="3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n-US" altLang="zh-CN" sz="3000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</a:t>
            </a:r>
            <a:r>
              <a:rPr lang="en-US" altLang="zh-CN" sz="3000" b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concat</a:t>
            </a:r>
            <a:endParaRPr lang="en-US" altLang="zh-CN" sz="3000" b="1" dirty="0" smtClean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3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print(x)</a:t>
            </a:r>
          </a:p>
          <a:p>
            <a:pPr>
              <a:lnSpc>
                <a:spcPct val="150000"/>
              </a:lnSpc>
            </a:pPr>
            <a:r>
              <a:rPr lang="en-US" altLang="zh-CN" sz="3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print(y)</a:t>
            </a:r>
            <a:endParaRPr lang="zh-CN" altLang="en-US" sz="3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0697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10801349" y="6409373"/>
            <a:ext cx="1390651" cy="365125"/>
          </a:xfrm>
        </p:spPr>
        <p:txBody>
          <a:bodyPr/>
          <a:lstStyle/>
          <a:p>
            <a:fld id="{51D91E7F-84B6-4064-9D4E-CC7D244BCA04}" type="slidenum">
              <a:rPr lang="zh-CN" altLang="en-US" smtClean="0"/>
              <a:pPr/>
              <a:t>80</a:t>
            </a:fld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2321565" y="2256134"/>
            <a:ext cx="7511993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4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4</a:t>
            </a:r>
            <a:r>
              <a:rPr lang="en-US" altLang="zh-CN" sz="44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. </a:t>
            </a:r>
            <a:r>
              <a:rPr lang="en-US" altLang="zh-CN" sz="44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Importing and Modules</a:t>
            </a:r>
            <a:endParaRPr lang="zh-CN" altLang="en-US" sz="4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5721" y="3849306"/>
            <a:ext cx="4117843" cy="2560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230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695325" y="287665"/>
            <a:ext cx="40706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latin typeface="微软雅黑" panose="020B0503020204020204" pitchFamily="34" charset="-122"/>
              </a:rPr>
              <a:t>Import </a:t>
            </a:r>
            <a:r>
              <a:rPr lang="en-US" altLang="zh-CN" sz="2800" b="1" dirty="0">
                <a:latin typeface="微软雅黑" panose="020B0503020204020204" pitchFamily="34" charset="-122"/>
              </a:rPr>
              <a:t>and Modules</a:t>
            </a:r>
            <a:endParaRPr lang="zh-CN" altLang="en-US" sz="2800" b="1" dirty="0">
              <a:latin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10801349" y="6409373"/>
            <a:ext cx="1390651" cy="365125"/>
          </a:xfrm>
        </p:spPr>
        <p:txBody>
          <a:bodyPr/>
          <a:lstStyle/>
          <a:p>
            <a:fld id="{51D91E7F-84B6-4064-9D4E-CC7D244BCA04}" type="slidenum">
              <a:rPr lang="zh-CN" altLang="en-US" smtClean="0"/>
              <a:pPr/>
              <a:t>81</a:t>
            </a:fld>
            <a:endParaRPr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647807" y="1219292"/>
            <a:ext cx="108488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/>
              <a:t>Programs will often use classes &amp; functions defined </a:t>
            </a:r>
            <a:r>
              <a:rPr lang="en-US" altLang="zh-CN" sz="2400" dirty="0" smtClean="0"/>
              <a:t>in another </a:t>
            </a:r>
            <a:r>
              <a:rPr lang="en-US" altLang="zh-CN" sz="2400" dirty="0"/>
              <a:t>file </a:t>
            </a:r>
            <a:endParaRPr lang="zh-CN" altLang="en-US" sz="2400" dirty="0"/>
          </a:p>
        </p:txBody>
      </p:sp>
      <p:sp>
        <p:nvSpPr>
          <p:cNvPr id="3" name="文本框 2"/>
          <p:cNvSpPr txBox="1"/>
          <p:nvPr/>
        </p:nvSpPr>
        <p:spPr>
          <a:xfrm>
            <a:off x="647807" y="1818066"/>
            <a:ext cx="1087348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/>
              <a:t>A Python module is a single file with the same name (</a:t>
            </a:r>
            <a:r>
              <a:rPr lang="en-US" altLang="zh-CN" sz="2400" dirty="0" smtClean="0"/>
              <a:t>plus the </a:t>
            </a:r>
            <a:r>
              <a:rPr lang="en-US" altLang="zh-CN" sz="2400" i="1" dirty="0">
                <a:solidFill>
                  <a:srgbClr val="FF0000"/>
                </a:solidFill>
              </a:rPr>
              <a:t>.</a:t>
            </a:r>
            <a:r>
              <a:rPr lang="en-US" altLang="zh-CN" sz="2400" i="1" dirty="0" err="1">
                <a:solidFill>
                  <a:srgbClr val="FF0000"/>
                </a:solidFill>
              </a:rPr>
              <a:t>py</a:t>
            </a:r>
            <a:r>
              <a:rPr lang="en-US" altLang="zh-CN" sz="2400" i="1" dirty="0">
                <a:solidFill>
                  <a:srgbClr val="FF0000"/>
                </a:solidFill>
              </a:rPr>
              <a:t> </a:t>
            </a:r>
            <a:endParaRPr lang="en-US" altLang="zh-CN" sz="2400" i="1" dirty="0" smtClean="0">
              <a:solidFill>
                <a:srgbClr val="FF0000"/>
              </a:solidFill>
            </a:endParaRPr>
          </a:p>
          <a:p>
            <a:r>
              <a:rPr lang="en-US" altLang="zh-CN" sz="2400" i="1" dirty="0"/>
              <a:t> </a:t>
            </a:r>
            <a:r>
              <a:rPr lang="en-US" altLang="zh-CN" sz="2400" i="1" dirty="0" smtClean="0"/>
              <a:t>  </a:t>
            </a:r>
            <a:r>
              <a:rPr lang="en-US" altLang="zh-CN" sz="2400" dirty="0" smtClean="0"/>
              <a:t>extension</a:t>
            </a:r>
            <a:r>
              <a:rPr lang="en-US" altLang="zh-CN" sz="2400" dirty="0"/>
              <a:t>) </a:t>
            </a:r>
            <a:endParaRPr lang="zh-CN" altLang="en-US" sz="2400" dirty="0"/>
          </a:p>
        </p:txBody>
      </p:sp>
      <p:sp>
        <p:nvSpPr>
          <p:cNvPr id="5" name="文本框 4"/>
          <p:cNvSpPr txBox="1"/>
          <p:nvPr/>
        </p:nvSpPr>
        <p:spPr>
          <a:xfrm>
            <a:off x="695325" y="2701584"/>
            <a:ext cx="81630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/>
              <a:t>Modules can contain many classes and functions </a:t>
            </a:r>
            <a:endParaRPr lang="zh-CN" altLang="en-US" sz="2400" dirty="0"/>
          </a:p>
        </p:txBody>
      </p:sp>
      <p:sp>
        <p:nvSpPr>
          <p:cNvPr id="6" name="文本框 5"/>
          <p:cNvSpPr txBox="1"/>
          <p:nvPr/>
        </p:nvSpPr>
        <p:spPr>
          <a:xfrm>
            <a:off x="695325" y="3215770"/>
            <a:ext cx="37385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/>
              <a:t>Access using </a:t>
            </a:r>
            <a:r>
              <a:rPr lang="en-US" altLang="zh-CN" sz="2400" i="1" dirty="0"/>
              <a:t>import</a:t>
            </a:r>
            <a:r>
              <a:rPr lang="en-US" altLang="zh-CN" sz="2400" dirty="0"/>
              <a:t> </a:t>
            </a:r>
            <a:endParaRPr lang="zh-CN" altLang="en-US" sz="2400" dirty="0"/>
          </a:p>
        </p:txBody>
      </p:sp>
      <p:sp>
        <p:nvSpPr>
          <p:cNvPr id="7" name="文本框 6"/>
          <p:cNvSpPr txBox="1"/>
          <p:nvPr/>
        </p:nvSpPr>
        <p:spPr>
          <a:xfrm>
            <a:off x="532781" y="3813637"/>
            <a:ext cx="780213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500" b="1" i="1" dirty="0"/>
              <a:t>Where does Python look for module files?</a:t>
            </a:r>
            <a:r>
              <a:rPr lang="en-US" altLang="zh-CN" sz="2500" dirty="0"/>
              <a:t> </a:t>
            </a:r>
            <a:endParaRPr lang="zh-CN" altLang="en-US" sz="2500" dirty="0"/>
          </a:p>
        </p:txBody>
      </p:sp>
      <p:sp>
        <p:nvSpPr>
          <p:cNvPr id="8" name="文本框 7"/>
          <p:cNvSpPr txBox="1"/>
          <p:nvPr/>
        </p:nvSpPr>
        <p:spPr>
          <a:xfrm>
            <a:off x="695325" y="4380344"/>
            <a:ext cx="85475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/>
              <a:t>The </a:t>
            </a:r>
            <a:r>
              <a:rPr lang="en-US" altLang="zh-CN" sz="2400" dirty="0">
                <a:solidFill>
                  <a:srgbClr val="FF0000"/>
                </a:solidFill>
              </a:rPr>
              <a:t>list</a:t>
            </a:r>
            <a:r>
              <a:rPr lang="en-US" altLang="zh-CN" sz="2400" dirty="0"/>
              <a:t> of directories where Python looks: </a:t>
            </a:r>
            <a:r>
              <a:rPr lang="en-US" altLang="zh-CN" sz="2400" dirty="0" err="1">
                <a:solidFill>
                  <a:srgbClr val="FF0000"/>
                </a:solidFill>
              </a:rPr>
              <a:t>sys.path</a:t>
            </a:r>
            <a:r>
              <a:rPr lang="en-US" altLang="zh-CN" sz="2400" dirty="0"/>
              <a:t> </a:t>
            </a:r>
            <a:endParaRPr lang="zh-CN" altLang="en-US" sz="2400" dirty="0"/>
          </a:p>
        </p:txBody>
      </p:sp>
      <p:sp>
        <p:nvSpPr>
          <p:cNvPr id="9" name="文本框 8"/>
          <p:cNvSpPr txBox="1"/>
          <p:nvPr/>
        </p:nvSpPr>
        <p:spPr>
          <a:xfrm>
            <a:off x="695325" y="4873114"/>
            <a:ext cx="95547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/>
              <a:t>When Python starts up, this variable is initialized from the</a:t>
            </a:r>
            <a:br>
              <a:rPr lang="en-US" altLang="zh-CN" sz="2400" dirty="0"/>
            </a:br>
            <a:r>
              <a:rPr lang="en-US" altLang="zh-CN" sz="2400" dirty="0"/>
              <a:t>PYTHONPATH environment variable </a:t>
            </a:r>
            <a:endParaRPr lang="zh-CN" altLang="en-US" sz="2400" dirty="0"/>
          </a:p>
        </p:txBody>
      </p:sp>
      <p:sp>
        <p:nvSpPr>
          <p:cNvPr id="10" name="文本框 9"/>
          <p:cNvSpPr txBox="1"/>
          <p:nvPr/>
        </p:nvSpPr>
        <p:spPr>
          <a:xfrm>
            <a:off x="695325" y="5704111"/>
            <a:ext cx="104834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/>
              <a:t>To add a directory of your own to this list, append it to </a:t>
            </a:r>
            <a:r>
              <a:rPr lang="en-US" altLang="zh-CN" sz="2400" dirty="0" smtClean="0"/>
              <a:t>this list</a:t>
            </a:r>
            <a:r>
              <a:rPr lang="en-US" altLang="zh-CN" sz="2400" dirty="0"/>
              <a:t>. </a:t>
            </a:r>
            <a:endParaRPr lang="zh-CN" altLang="en-US" sz="2400" dirty="0"/>
          </a:p>
        </p:txBody>
      </p:sp>
      <p:sp>
        <p:nvSpPr>
          <p:cNvPr id="12" name="文本框 11"/>
          <p:cNvSpPr txBox="1"/>
          <p:nvPr/>
        </p:nvSpPr>
        <p:spPr>
          <a:xfrm>
            <a:off x="1496291" y="6203958"/>
            <a:ext cx="5575565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100" b="1" dirty="0" err="1">
                <a:solidFill>
                  <a:srgbClr val="FF0000"/>
                </a:solidFill>
              </a:rPr>
              <a:t>sys.path.append</a:t>
            </a:r>
            <a:r>
              <a:rPr lang="en-US" altLang="zh-CN" sz="2100" b="1" dirty="0">
                <a:solidFill>
                  <a:srgbClr val="FF0000"/>
                </a:solidFill>
              </a:rPr>
              <a:t>(‘/my/new/path’)</a:t>
            </a:r>
            <a:r>
              <a:rPr lang="en-US" altLang="zh-CN" sz="2100" dirty="0">
                <a:solidFill>
                  <a:srgbClr val="FF0000"/>
                </a:solidFill>
              </a:rPr>
              <a:t> </a:t>
            </a:r>
            <a:endParaRPr lang="zh-CN" altLang="en-US" sz="21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3795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10801349" y="6409373"/>
            <a:ext cx="1390651" cy="365125"/>
          </a:xfrm>
        </p:spPr>
        <p:txBody>
          <a:bodyPr/>
          <a:lstStyle/>
          <a:p>
            <a:fld id="{51D91E7F-84B6-4064-9D4E-CC7D244BCA04}" type="slidenum">
              <a:rPr lang="zh-CN" altLang="en-US" smtClean="0"/>
              <a:pPr/>
              <a:t>82</a:t>
            </a:fld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695325" y="287665"/>
            <a:ext cx="40336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latin typeface="微软雅黑" panose="020B0503020204020204" pitchFamily="34" charset="-122"/>
              </a:rPr>
              <a:t>Import </a:t>
            </a:r>
            <a:r>
              <a:rPr lang="en-US" altLang="zh-CN" sz="2800" b="1" dirty="0">
                <a:latin typeface="微软雅黑" panose="020B0503020204020204" pitchFamily="34" charset="-122"/>
              </a:rPr>
              <a:t>and Modules</a:t>
            </a:r>
            <a:endParaRPr lang="zh-CN" altLang="en-US" sz="2800" b="1" dirty="0">
              <a:latin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5091" y="1320800"/>
            <a:ext cx="799456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chemeClr val="accent2">
                    <a:lumMod val="75000"/>
                  </a:schemeClr>
                </a:solidFill>
              </a:rPr>
              <a:t>import</a:t>
            </a:r>
            <a:r>
              <a:rPr lang="en-US" altLang="zh-CN" sz="2400" b="1" dirty="0"/>
              <a:t> </a:t>
            </a:r>
            <a:r>
              <a:rPr lang="en-US" altLang="zh-CN" sz="2400" b="1" dirty="0" err="1" smtClean="0"/>
              <a:t>somefile</a:t>
            </a:r>
            <a:endParaRPr lang="en-US" altLang="zh-CN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i="1" dirty="0" smtClean="0"/>
              <a:t>Everything </a:t>
            </a:r>
            <a:r>
              <a:rPr lang="en-US" altLang="zh-CN" sz="2400" dirty="0"/>
              <a:t>in somefile.py can be referred to by:</a:t>
            </a:r>
            <a:br>
              <a:rPr lang="en-US" altLang="zh-CN" sz="2400" dirty="0"/>
            </a:br>
            <a:r>
              <a:rPr lang="en-US" altLang="zh-CN" sz="2100" dirty="0" err="1"/>
              <a:t>somefile.className.method</a:t>
            </a:r>
            <a:r>
              <a:rPr lang="en-US" altLang="zh-CN" sz="2100" dirty="0"/>
              <a:t>(“</a:t>
            </a:r>
            <a:r>
              <a:rPr lang="en-US" altLang="zh-CN" sz="2100" dirty="0" err="1"/>
              <a:t>abc</a:t>
            </a:r>
            <a:r>
              <a:rPr lang="en-US" altLang="zh-CN" sz="2100" dirty="0"/>
              <a:t>”)</a:t>
            </a:r>
            <a:br>
              <a:rPr lang="en-US" altLang="zh-CN" sz="2100" dirty="0"/>
            </a:br>
            <a:r>
              <a:rPr lang="en-US" altLang="zh-CN" sz="2100" dirty="0" err="1"/>
              <a:t>somefile.myFunction</a:t>
            </a:r>
            <a:r>
              <a:rPr lang="en-US" altLang="zh-CN" sz="2100" dirty="0"/>
              <a:t>(34) </a:t>
            </a:r>
            <a:endParaRPr lang="zh-CN" altLang="en-US" sz="2100" dirty="0"/>
          </a:p>
        </p:txBody>
      </p:sp>
      <p:sp>
        <p:nvSpPr>
          <p:cNvPr id="3" name="文本框 2"/>
          <p:cNvSpPr txBox="1"/>
          <p:nvPr/>
        </p:nvSpPr>
        <p:spPr>
          <a:xfrm>
            <a:off x="785091" y="3565237"/>
            <a:ext cx="42707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chemeClr val="accent2">
                    <a:lumMod val="75000"/>
                  </a:schemeClr>
                </a:solidFill>
              </a:rPr>
              <a:t>from</a:t>
            </a:r>
            <a:r>
              <a:rPr lang="en-US" altLang="zh-CN" sz="2400" b="1" dirty="0"/>
              <a:t> </a:t>
            </a:r>
            <a:r>
              <a:rPr lang="en-US" altLang="zh-CN" sz="2400" b="1" dirty="0" err="1"/>
              <a:t>somefile</a:t>
            </a:r>
            <a:r>
              <a:rPr lang="en-US" altLang="zh-CN" sz="2400" b="1" dirty="0"/>
              <a:t> </a:t>
            </a:r>
            <a:r>
              <a:rPr lang="en-US" altLang="zh-CN" sz="2400" b="1" dirty="0">
                <a:solidFill>
                  <a:schemeClr val="accent2">
                    <a:lumMod val="75000"/>
                  </a:schemeClr>
                </a:solidFill>
              </a:rPr>
              <a:t>import</a:t>
            </a:r>
            <a:r>
              <a:rPr lang="en-US" altLang="zh-CN" sz="2400" b="1" dirty="0"/>
              <a:t> *</a:t>
            </a:r>
            <a:r>
              <a:rPr lang="en-US" altLang="zh-CN" sz="2400" dirty="0"/>
              <a:t> </a:t>
            </a:r>
            <a:endParaRPr lang="zh-CN" altLang="en-US" sz="2400" dirty="0"/>
          </a:p>
        </p:txBody>
      </p:sp>
      <p:sp>
        <p:nvSpPr>
          <p:cNvPr id="6" name="文本框 5"/>
          <p:cNvSpPr txBox="1"/>
          <p:nvPr/>
        </p:nvSpPr>
        <p:spPr>
          <a:xfrm>
            <a:off x="695325" y="4026902"/>
            <a:ext cx="793685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i="1" dirty="0"/>
              <a:t>Everything </a:t>
            </a:r>
            <a:r>
              <a:rPr lang="en-US" altLang="zh-CN" sz="2400" dirty="0"/>
              <a:t>in somefile.py can be referred to by:</a:t>
            </a:r>
            <a:br>
              <a:rPr lang="en-US" altLang="zh-CN" sz="2400" dirty="0"/>
            </a:br>
            <a:r>
              <a:rPr lang="en-US" altLang="zh-CN" sz="2100" dirty="0" err="1"/>
              <a:t>className.method</a:t>
            </a:r>
            <a:r>
              <a:rPr lang="en-US" altLang="zh-CN" sz="2100" dirty="0"/>
              <a:t>(“</a:t>
            </a:r>
            <a:r>
              <a:rPr lang="en-US" altLang="zh-CN" sz="2100" dirty="0" err="1"/>
              <a:t>abc</a:t>
            </a:r>
            <a:r>
              <a:rPr lang="en-US" altLang="zh-CN" sz="2100" dirty="0"/>
              <a:t>”)</a:t>
            </a:r>
            <a:br>
              <a:rPr lang="en-US" altLang="zh-CN" sz="2100" dirty="0"/>
            </a:br>
            <a:r>
              <a:rPr lang="en-US" altLang="zh-CN" sz="2100" dirty="0" err="1"/>
              <a:t>myFunction</a:t>
            </a:r>
            <a:r>
              <a:rPr lang="en-US" altLang="zh-CN" sz="2100" dirty="0"/>
              <a:t>(34) </a:t>
            </a:r>
            <a:endParaRPr lang="zh-CN" altLang="en-US" sz="2100" dirty="0"/>
          </a:p>
        </p:txBody>
      </p:sp>
      <p:sp>
        <p:nvSpPr>
          <p:cNvPr id="7" name="文本框 6"/>
          <p:cNvSpPr txBox="1"/>
          <p:nvPr/>
        </p:nvSpPr>
        <p:spPr>
          <a:xfrm>
            <a:off x="695325" y="5338618"/>
            <a:ext cx="90138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/>
              <a:t>Careful! This can overwrite the definition of an existing</a:t>
            </a:r>
            <a:br>
              <a:rPr lang="en-US" altLang="zh-CN" sz="2400" dirty="0"/>
            </a:br>
            <a:r>
              <a:rPr lang="en-US" altLang="zh-CN" sz="2400" dirty="0"/>
              <a:t>function or variable! 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883139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10801349" y="6409373"/>
            <a:ext cx="1390651" cy="365125"/>
          </a:xfrm>
        </p:spPr>
        <p:txBody>
          <a:bodyPr/>
          <a:lstStyle/>
          <a:p>
            <a:fld id="{51D91E7F-84B6-4064-9D4E-CC7D244BCA04}" type="slidenum">
              <a:rPr lang="zh-CN" altLang="en-US" smtClean="0"/>
              <a:pPr/>
              <a:t>83</a:t>
            </a:fld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695325" y="287665"/>
            <a:ext cx="40336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latin typeface="微软雅黑" panose="020B0503020204020204" pitchFamily="34" charset="-122"/>
              </a:rPr>
              <a:t>Import </a:t>
            </a:r>
            <a:r>
              <a:rPr lang="en-US" altLang="zh-CN" sz="2800" b="1" dirty="0">
                <a:latin typeface="微软雅黑" panose="020B0503020204020204" pitchFamily="34" charset="-122"/>
              </a:rPr>
              <a:t>and Modules</a:t>
            </a:r>
            <a:endParaRPr lang="zh-CN" altLang="en-US" sz="2800" b="1" dirty="0">
              <a:latin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02319" y="1671800"/>
            <a:ext cx="59057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chemeClr val="accent2">
                    <a:lumMod val="75000"/>
                  </a:schemeClr>
                </a:solidFill>
              </a:rPr>
              <a:t>from</a:t>
            </a:r>
            <a:r>
              <a:rPr lang="en-US" altLang="zh-CN" sz="2400" b="1" dirty="0"/>
              <a:t> </a:t>
            </a:r>
            <a:r>
              <a:rPr lang="en-US" altLang="zh-CN" sz="2400" b="1" dirty="0" err="1"/>
              <a:t>somefile</a:t>
            </a:r>
            <a:r>
              <a:rPr lang="en-US" altLang="zh-CN" sz="2400" b="1" dirty="0"/>
              <a:t> </a:t>
            </a:r>
            <a:r>
              <a:rPr lang="en-US" altLang="zh-CN" sz="2400" b="1" dirty="0">
                <a:solidFill>
                  <a:schemeClr val="accent2">
                    <a:lumMod val="75000"/>
                  </a:schemeClr>
                </a:solidFill>
              </a:rPr>
              <a:t>import</a:t>
            </a:r>
            <a:r>
              <a:rPr lang="en-US" altLang="zh-CN" sz="2400" b="1" dirty="0"/>
              <a:t> </a:t>
            </a:r>
            <a:r>
              <a:rPr lang="en-US" altLang="zh-CN" sz="2400" b="1" dirty="0" err="1"/>
              <a:t>className</a:t>
            </a:r>
            <a:r>
              <a:rPr lang="en-US" altLang="zh-CN" sz="2400" dirty="0"/>
              <a:t> </a:t>
            </a:r>
            <a:endParaRPr lang="zh-CN" altLang="en-US" sz="2400" dirty="0"/>
          </a:p>
        </p:txBody>
      </p:sp>
      <p:sp>
        <p:nvSpPr>
          <p:cNvPr id="3" name="文本框 2"/>
          <p:cNvSpPr txBox="1"/>
          <p:nvPr/>
        </p:nvSpPr>
        <p:spPr>
          <a:xfrm>
            <a:off x="794327" y="2484581"/>
            <a:ext cx="900041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/>
              <a:t>Only the item </a:t>
            </a:r>
            <a:r>
              <a:rPr lang="en-US" altLang="zh-CN" sz="2400" i="1" dirty="0" err="1"/>
              <a:t>className</a:t>
            </a:r>
            <a:r>
              <a:rPr lang="en-US" altLang="zh-CN" sz="2400" i="1" dirty="0"/>
              <a:t> </a:t>
            </a:r>
            <a:r>
              <a:rPr lang="en-US" altLang="zh-CN" sz="2400" dirty="0"/>
              <a:t>in somefile.py gets </a:t>
            </a:r>
            <a:r>
              <a:rPr lang="en-US" altLang="zh-CN" sz="2400" dirty="0" smtClean="0"/>
              <a:t>imported.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 smtClean="0"/>
              <a:t>Refer </a:t>
            </a:r>
            <a:r>
              <a:rPr lang="en-US" altLang="zh-CN" sz="2400" dirty="0"/>
              <a:t>to it without a module </a:t>
            </a:r>
            <a:r>
              <a:rPr lang="en-US" altLang="zh-CN" sz="2400" dirty="0" smtClean="0"/>
              <a:t>prefix.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i="1" dirty="0" smtClean="0"/>
              <a:t>Caveat</a:t>
            </a:r>
            <a:r>
              <a:rPr lang="en-US" altLang="zh-CN" sz="2400" dirty="0"/>
              <a:t>! This can overwrite an existing definition. </a:t>
            </a:r>
            <a:endParaRPr lang="zh-CN" altLang="en-US" sz="2400" dirty="0"/>
          </a:p>
        </p:txBody>
      </p:sp>
      <p:sp>
        <p:nvSpPr>
          <p:cNvPr id="6" name="文本框 5"/>
          <p:cNvSpPr txBox="1"/>
          <p:nvPr/>
        </p:nvSpPr>
        <p:spPr>
          <a:xfrm>
            <a:off x="794327" y="4239306"/>
            <a:ext cx="43316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err="1"/>
              <a:t>className.method</a:t>
            </a:r>
            <a:r>
              <a:rPr lang="en-US" altLang="zh-CN" sz="2400" dirty="0"/>
              <a:t>(“</a:t>
            </a:r>
            <a:r>
              <a:rPr lang="en-US" altLang="zh-CN" sz="2400" dirty="0" err="1"/>
              <a:t>abc</a:t>
            </a:r>
            <a:r>
              <a:rPr lang="en-US" altLang="zh-CN" sz="2400" dirty="0"/>
              <a:t>”) </a:t>
            </a:r>
            <a:endParaRPr lang="zh-CN" altLang="en-US" sz="2400" dirty="0"/>
          </a:p>
        </p:txBody>
      </p:sp>
      <p:sp>
        <p:nvSpPr>
          <p:cNvPr id="7" name="右箭头 6"/>
          <p:cNvSpPr/>
          <p:nvPr/>
        </p:nvSpPr>
        <p:spPr>
          <a:xfrm rot="10800000">
            <a:off x="5060054" y="4387141"/>
            <a:ext cx="468958" cy="1659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5791200" y="4239306"/>
            <a:ext cx="31279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This was imported </a:t>
            </a:r>
            <a:endParaRPr lang="zh-CN" altLang="en-US" sz="2400" dirty="0"/>
          </a:p>
        </p:txBody>
      </p:sp>
      <p:sp>
        <p:nvSpPr>
          <p:cNvPr id="10" name="文本框 9"/>
          <p:cNvSpPr txBox="1"/>
          <p:nvPr/>
        </p:nvSpPr>
        <p:spPr>
          <a:xfrm>
            <a:off x="794327" y="5245842"/>
            <a:ext cx="27608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err="1" smtClean="0"/>
              <a:t>myFunction</a:t>
            </a:r>
            <a:r>
              <a:rPr lang="en-US" altLang="zh-CN" sz="2400" dirty="0" smtClean="0"/>
              <a:t>(34) </a:t>
            </a:r>
            <a:endParaRPr lang="zh-CN" altLang="en-US" sz="2400" dirty="0"/>
          </a:p>
        </p:txBody>
      </p:sp>
      <p:sp>
        <p:nvSpPr>
          <p:cNvPr id="12" name="右箭头 11"/>
          <p:cNvSpPr/>
          <p:nvPr/>
        </p:nvSpPr>
        <p:spPr>
          <a:xfrm rot="10800000">
            <a:off x="3496068" y="5393677"/>
            <a:ext cx="468958" cy="1659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4227214" y="5245842"/>
            <a:ext cx="20714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/>
              <a:t>Not this one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868757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695325" y="287665"/>
            <a:ext cx="99449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latin typeface="微软雅黑" panose="020B0503020204020204" pitchFamily="34" charset="-122"/>
              </a:rPr>
              <a:t>Commonly used modules for scientific computing</a:t>
            </a:r>
            <a:endParaRPr lang="zh-CN" altLang="en-US" sz="2800" b="1" dirty="0">
              <a:latin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91E7F-84B6-4064-9D4E-CC7D244BCA04}" type="slidenum">
              <a:rPr lang="zh-CN" altLang="en-US" smtClean="0"/>
              <a:pPr/>
              <a:t>84</a:t>
            </a:fld>
            <a:endParaRPr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1274619" y="1810327"/>
            <a:ext cx="17524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b="1" dirty="0" err="1" smtClean="0"/>
              <a:t>Numpy</a:t>
            </a:r>
            <a:endParaRPr lang="zh-CN" altLang="en-US" sz="2400" b="1" dirty="0"/>
          </a:p>
        </p:txBody>
      </p:sp>
      <p:sp>
        <p:nvSpPr>
          <p:cNvPr id="6" name="文本框 5"/>
          <p:cNvSpPr txBox="1"/>
          <p:nvPr/>
        </p:nvSpPr>
        <p:spPr>
          <a:xfrm>
            <a:off x="1274618" y="2572327"/>
            <a:ext cx="14510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b="1" dirty="0" err="1" smtClean="0"/>
              <a:t>Scipy</a:t>
            </a:r>
            <a:endParaRPr lang="zh-CN" altLang="en-US" sz="2400" b="1" dirty="0"/>
          </a:p>
        </p:txBody>
      </p:sp>
      <p:sp>
        <p:nvSpPr>
          <p:cNvPr id="7" name="文本框 6"/>
          <p:cNvSpPr txBox="1"/>
          <p:nvPr/>
        </p:nvSpPr>
        <p:spPr>
          <a:xfrm>
            <a:off x="1274618" y="3334327"/>
            <a:ext cx="25234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b="1" dirty="0" err="1" smtClean="0"/>
              <a:t>Scikit</a:t>
            </a:r>
            <a:r>
              <a:rPr lang="en-US" altLang="zh-CN" sz="2400" b="1" dirty="0" smtClean="0"/>
              <a:t>-learn</a:t>
            </a:r>
            <a:endParaRPr lang="zh-CN" altLang="en-US" sz="2400" b="1" dirty="0"/>
          </a:p>
        </p:txBody>
      </p:sp>
      <p:sp>
        <p:nvSpPr>
          <p:cNvPr id="8" name="文本框 7"/>
          <p:cNvSpPr txBox="1"/>
          <p:nvPr/>
        </p:nvSpPr>
        <p:spPr>
          <a:xfrm>
            <a:off x="1304248" y="4096327"/>
            <a:ext cx="22653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b="1" dirty="0" err="1" smtClean="0"/>
              <a:t>Matplotlib</a:t>
            </a:r>
            <a:endParaRPr lang="zh-CN" altLang="en-US" sz="2400" b="1" dirty="0"/>
          </a:p>
        </p:txBody>
      </p:sp>
      <p:sp>
        <p:nvSpPr>
          <p:cNvPr id="9" name="文本框 8"/>
          <p:cNvSpPr txBox="1"/>
          <p:nvPr/>
        </p:nvSpPr>
        <p:spPr>
          <a:xfrm>
            <a:off x="1304248" y="4858327"/>
            <a:ext cx="19575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b="1" dirty="0" err="1" smtClean="0"/>
              <a:t>Seaborn</a:t>
            </a:r>
            <a:endParaRPr lang="zh-CN" altLang="en-US" sz="2400" b="1" dirty="0"/>
          </a:p>
        </p:txBody>
      </p:sp>
      <p:sp>
        <p:nvSpPr>
          <p:cNvPr id="5" name="右箭头 4"/>
          <p:cNvSpPr/>
          <p:nvPr/>
        </p:nvSpPr>
        <p:spPr>
          <a:xfrm>
            <a:off x="4294910" y="1939637"/>
            <a:ext cx="1303384" cy="1892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6239164" y="1810325"/>
            <a:ext cx="29033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/>
              <a:t>Matrix calculation</a:t>
            </a:r>
            <a:endParaRPr lang="zh-CN" altLang="en-US" sz="2400" dirty="0"/>
          </a:p>
        </p:txBody>
      </p:sp>
      <p:sp>
        <p:nvSpPr>
          <p:cNvPr id="13" name="右箭头 12"/>
          <p:cNvSpPr/>
          <p:nvPr/>
        </p:nvSpPr>
        <p:spPr>
          <a:xfrm>
            <a:off x="4294910" y="2701639"/>
            <a:ext cx="1303384" cy="1892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6239164" y="2572327"/>
            <a:ext cx="32239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/>
              <a:t>Numeric calculation</a:t>
            </a:r>
            <a:endParaRPr lang="zh-CN" altLang="en-US" sz="2400" dirty="0"/>
          </a:p>
        </p:txBody>
      </p:sp>
      <p:sp>
        <p:nvSpPr>
          <p:cNvPr id="15" name="右箭头 14"/>
          <p:cNvSpPr/>
          <p:nvPr/>
        </p:nvSpPr>
        <p:spPr>
          <a:xfrm>
            <a:off x="4294910" y="3463639"/>
            <a:ext cx="1303384" cy="1892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6239164" y="3334327"/>
            <a:ext cx="28087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/>
              <a:t>Machine learning</a:t>
            </a:r>
            <a:endParaRPr lang="zh-CN" altLang="en-US" sz="2400" dirty="0"/>
          </a:p>
        </p:txBody>
      </p:sp>
      <p:sp>
        <p:nvSpPr>
          <p:cNvPr id="17" name="右箭头 16"/>
          <p:cNvSpPr/>
          <p:nvPr/>
        </p:nvSpPr>
        <p:spPr>
          <a:xfrm>
            <a:off x="4294910" y="4225639"/>
            <a:ext cx="1303384" cy="1892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6239164" y="4096327"/>
            <a:ext cx="13596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/>
              <a:t>Plotting</a:t>
            </a:r>
            <a:endParaRPr lang="zh-CN" altLang="en-US" sz="2400" dirty="0"/>
          </a:p>
        </p:txBody>
      </p:sp>
      <p:sp>
        <p:nvSpPr>
          <p:cNvPr id="19" name="右箭头 18"/>
          <p:cNvSpPr/>
          <p:nvPr/>
        </p:nvSpPr>
        <p:spPr>
          <a:xfrm>
            <a:off x="4294910" y="4987639"/>
            <a:ext cx="1303384" cy="1892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6239164" y="4858327"/>
            <a:ext cx="13596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/>
              <a:t>Plotting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456401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91E7F-84B6-4064-9D4E-CC7D244BCA04}" type="slidenum">
              <a:rPr lang="zh-CN" altLang="en-US" smtClean="0"/>
              <a:pPr/>
              <a:t>85</a:t>
            </a:fld>
            <a:endParaRPr lang="zh-CN" altLang="en-US" dirty="0"/>
          </a:p>
        </p:txBody>
      </p:sp>
      <p:sp>
        <p:nvSpPr>
          <p:cNvPr id="21" name="矩形 20"/>
          <p:cNvSpPr/>
          <p:nvPr/>
        </p:nvSpPr>
        <p:spPr>
          <a:xfrm>
            <a:off x="722470" y="1329689"/>
            <a:ext cx="1102417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0" cap="none" spc="0" dirty="0" smtClean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Section 2: Scientific computing</a:t>
            </a:r>
            <a:endParaRPr lang="zh-CN" altLang="en-US" sz="5400" b="0" cap="none" spc="0" dirty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4755493" y="3013516"/>
            <a:ext cx="2958117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44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5</a:t>
            </a:r>
            <a:r>
              <a:rPr lang="en-US" altLang="zh-CN" sz="44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. </a:t>
            </a:r>
            <a:r>
              <a:rPr lang="en-US" altLang="zh-CN" sz="4400" dirty="0" err="1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Numpy</a:t>
            </a:r>
            <a:endParaRPr lang="zh-CN" altLang="en-US" sz="4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759" y="4174836"/>
            <a:ext cx="2253200" cy="2595729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4218170" y="4611407"/>
            <a:ext cx="4623894" cy="61555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</a:t>
            </a:r>
            <a:r>
              <a:rPr lang="en-US" altLang="zh-CN" sz="3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mport </a:t>
            </a:r>
            <a:r>
              <a:rPr lang="en-US" altLang="zh-CN" sz="34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numpy</a:t>
            </a:r>
            <a:r>
              <a:rPr lang="en-US" altLang="zh-CN" sz="3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as np</a:t>
            </a:r>
            <a:endParaRPr lang="zh-CN" altLang="en-US" sz="3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64335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695325" y="287665"/>
            <a:ext cx="2685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latin typeface="微软雅黑" panose="020B0503020204020204" pitchFamily="34" charset="-122"/>
              </a:rPr>
              <a:t>Why </a:t>
            </a:r>
            <a:r>
              <a:rPr lang="en-US" altLang="zh-CN" sz="2800" b="1" dirty="0" err="1" smtClean="0">
                <a:latin typeface="微软雅黑" panose="020B0503020204020204" pitchFamily="34" charset="-122"/>
              </a:rPr>
              <a:t>numpy</a:t>
            </a:r>
            <a:r>
              <a:rPr lang="en-US" altLang="zh-CN" sz="2800" b="1" dirty="0" smtClean="0">
                <a:latin typeface="微软雅黑" panose="020B0503020204020204" pitchFamily="34" charset="-122"/>
              </a:rPr>
              <a:t>?</a:t>
            </a:r>
            <a:endParaRPr lang="zh-CN" altLang="en-US" sz="2800" b="1" dirty="0">
              <a:latin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91E7F-84B6-4064-9D4E-CC7D244BCA04}" type="slidenum">
              <a:rPr lang="zh-CN" altLang="en-US" smtClean="0"/>
              <a:pPr/>
              <a:t>86</a:t>
            </a:fld>
            <a:endParaRPr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1097539" y="1708727"/>
            <a:ext cx="9703810" cy="22881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500"/>
              </a:lnSpc>
            </a:pPr>
            <a:r>
              <a:rPr lang="en-US" altLang="zh-CN" sz="2400" dirty="0"/>
              <a:t>Used in almost all numerical computations in Python</a:t>
            </a:r>
            <a:br>
              <a:rPr lang="en-US" altLang="zh-CN" sz="2400" dirty="0"/>
            </a:br>
            <a:r>
              <a:rPr lang="en-US" altLang="zh-CN" sz="2400" i="1" dirty="0"/>
              <a:t>• </a:t>
            </a:r>
            <a:r>
              <a:rPr lang="en-US" altLang="zh-CN" sz="2400" dirty="0"/>
              <a:t>Used for high-performance vector and matrix computations</a:t>
            </a:r>
            <a:br>
              <a:rPr lang="en-US" altLang="zh-CN" sz="2400" dirty="0"/>
            </a:br>
            <a:r>
              <a:rPr lang="en-US" altLang="zh-CN" sz="2400" i="1" dirty="0"/>
              <a:t>• </a:t>
            </a:r>
            <a:r>
              <a:rPr lang="en-US" altLang="zh-CN" sz="2400" dirty="0"/>
              <a:t>Provides fast precompiled functions for numerical routines</a:t>
            </a:r>
            <a:br>
              <a:rPr lang="en-US" altLang="zh-CN" sz="2400" dirty="0"/>
            </a:br>
            <a:r>
              <a:rPr lang="en-US" altLang="zh-CN" sz="2400" i="1" dirty="0"/>
              <a:t>• </a:t>
            </a:r>
            <a:r>
              <a:rPr lang="en-US" altLang="zh-CN" sz="2400" dirty="0"/>
              <a:t>Written in C and Fortran</a:t>
            </a:r>
            <a:br>
              <a:rPr lang="en-US" altLang="zh-CN" sz="2400" dirty="0"/>
            </a:br>
            <a:r>
              <a:rPr lang="en-US" altLang="zh-CN" sz="2400" i="1" dirty="0"/>
              <a:t>• </a:t>
            </a:r>
            <a:r>
              <a:rPr lang="en-US" altLang="zh-CN" sz="2400" dirty="0" err="1"/>
              <a:t>Vectorized</a:t>
            </a:r>
            <a:r>
              <a:rPr lang="en-US" altLang="zh-CN" sz="2400" dirty="0"/>
              <a:t> computations</a:t>
            </a:r>
            <a:r>
              <a:rPr lang="en-US" altLang="zh-CN" sz="2400" dirty="0"/>
              <a:t> 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159892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695325" y="287665"/>
            <a:ext cx="18169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latin typeface="微软雅黑" panose="020B0503020204020204" pitchFamily="34" charset="-122"/>
              </a:rPr>
              <a:t>Arrays</a:t>
            </a:r>
            <a:endParaRPr lang="zh-CN" altLang="en-US" sz="2800" b="1" dirty="0">
              <a:latin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91E7F-84B6-4064-9D4E-CC7D244BCA04}" type="slidenum">
              <a:rPr lang="zh-CN" altLang="en-US" smtClean="0"/>
              <a:pPr/>
              <a:t>87</a:t>
            </a:fld>
            <a:endParaRPr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1062182" y="1570182"/>
            <a:ext cx="980382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&gt;&gt;&gt; </a:t>
            </a:r>
            <a:r>
              <a:rPr lang="en-US" altLang="zh-CN" sz="2400" dirty="0" smtClean="0">
                <a:solidFill>
                  <a:srgbClr val="1603A1"/>
                </a:solidFill>
              </a:rPr>
              <a:t>import</a:t>
            </a:r>
            <a:r>
              <a:rPr lang="en-US" altLang="zh-CN" sz="2400" dirty="0" smtClean="0"/>
              <a:t> </a:t>
            </a:r>
            <a:r>
              <a:rPr lang="en-US" altLang="zh-CN" sz="2400" dirty="0" err="1"/>
              <a:t>numpy</a:t>
            </a:r>
            <a:r>
              <a:rPr lang="en-US" altLang="zh-CN" sz="2400" dirty="0"/>
              <a:t> </a:t>
            </a:r>
            <a:r>
              <a:rPr lang="en-US" altLang="zh-CN" sz="2400" dirty="0" smtClean="0">
                <a:solidFill>
                  <a:srgbClr val="1603A1"/>
                </a:solidFill>
              </a:rPr>
              <a:t>as</a:t>
            </a:r>
            <a:r>
              <a:rPr lang="en-US" altLang="zh-CN" sz="2400" dirty="0" smtClean="0"/>
              <a:t>  np</a:t>
            </a:r>
            <a:r>
              <a:rPr lang="en-US" altLang="zh-CN" sz="2400" dirty="0"/>
              <a:t/>
            </a:r>
            <a:br>
              <a:rPr lang="en-US" altLang="zh-CN" sz="2400" dirty="0"/>
            </a:br>
            <a:endParaRPr lang="en-US" altLang="zh-CN" sz="2400" dirty="0" smtClean="0"/>
          </a:p>
          <a:p>
            <a:r>
              <a:rPr lang="en-US" altLang="zh-CN" sz="2400" dirty="0" smtClean="0"/>
              <a:t>&gt;&gt;&gt; </a:t>
            </a:r>
            <a:r>
              <a:rPr lang="en-US" altLang="zh-CN" sz="2400" dirty="0"/>
              <a:t>v = </a:t>
            </a:r>
            <a:r>
              <a:rPr lang="en-US" altLang="zh-CN" sz="2400" dirty="0" err="1" smtClean="0"/>
              <a:t>np.array</a:t>
            </a:r>
            <a:r>
              <a:rPr lang="en-US" altLang="zh-CN" sz="2400" dirty="0" smtClean="0"/>
              <a:t> </a:t>
            </a:r>
            <a:r>
              <a:rPr lang="en-US" altLang="zh-CN" sz="2400" dirty="0"/>
              <a:t>([1 ,2 ,3 ,4</a:t>
            </a:r>
            <a:r>
              <a:rPr lang="en-US" altLang="zh-CN" sz="2400" dirty="0" smtClean="0"/>
              <a:t>])</a:t>
            </a:r>
          </a:p>
          <a:p>
            <a:r>
              <a:rPr lang="en-US" altLang="zh-CN" sz="2400" dirty="0">
                <a:solidFill>
                  <a:schemeClr val="accent2">
                    <a:lumMod val="75000"/>
                  </a:schemeClr>
                </a:solidFill>
              </a:rPr>
              <a:t># the argument to the array function is a Python </a:t>
            </a:r>
            <a:r>
              <a:rPr lang="en-US" altLang="zh-CN" sz="2400" dirty="0" smtClean="0">
                <a:solidFill>
                  <a:schemeClr val="accent2">
                    <a:lumMod val="75000"/>
                  </a:schemeClr>
                </a:solidFill>
              </a:rPr>
              <a:t>list</a:t>
            </a:r>
          </a:p>
          <a:p>
            <a:r>
              <a:rPr lang="en-US" altLang="zh-CN" sz="2400" dirty="0"/>
              <a:t/>
            </a:r>
            <a:br>
              <a:rPr lang="en-US" altLang="zh-CN" sz="2400" dirty="0"/>
            </a:br>
            <a:r>
              <a:rPr lang="en-US" altLang="zh-CN" sz="2400" dirty="0" smtClean="0"/>
              <a:t>&gt;&gt;&gt; </a:t>
            </a:r>
            <a:r>
              <a:rPr lang="en-US" altLang="zh-CN" sz="2400" dirty="0"/>
              <a:t>M = </a:t>
            </a:r>
            <a:r>
              <a:rPr lang="en-US" altLang="zh-CN" sz="2400" dirty="0" err="1" smtClean="0"/>
              <a:t>np.array</a:t>
            </a:r>
            <a:r>
              <a:rPr lang="en-US" altLang="zh-CN" sz="2400" dirty="0" smtClean="0"/>
              <a:t> </a:t>
            </a:r>
            <a:r>
              <a:rPr lang="en-US" altLang="zh-CN" sz="2400" dirty="0"/>
              <a:t>([[1 , 2], [3, 4</a:t>
            </a:r>
            <a:r>
              <a:rPr lang="en-US" altLang="zh-CN" sz="2400" dirty="0" smtClean="0"/>
              <a:t>]])</a:t>
            </a:r>
          </a:p>
          <a:p>
            <a:r>
              <a:rPr lang="en-US" altLang="zh-CN" sz="2400" dirty="0">
                <a:solidFill>
                  <a:schemeClr val="accent2">
                    <a:lumMod val="75000"/>
                  </a:schemeClr>
                </a:solidFill>
              </a:rPr>
              <a:t># the argument to the array function is a nested Python </a:t>
            </a:r>
            <a:r>
              <a:rPr lang="en-US" altLang="zh-CN" sz="2400" dirty="0" smtClean="0">
                <a:solidFill>
                  <a:schemeClr val="accent2">
                    <a:lumMod val="75000"/>
                  </a:schemeClr>
                </a:solidFill>
              </a:rPr>
              <a:t>list</a:t>
            </a:r>
            <a:r>
              <a:rPr lang="en-US" altLang="zh-CN" sz="2400" dirty="0">
                <a:solidFill>
                  <a:schemeClr val="accent2">
                    <a:lumMod val="75000"/>
                  </a:schemeClr>
                </a:solidFill>
              </a:rPr>
              <a:t/>
            </a:r>
            <a:br>
              <a:rPr lang="en-US" altLang="zh-CN" sz="2400" dirty="0">
                <a:solidFill>
                  <a:schemeClr val="accent2">
                    <a:lumMod val="75000"/>
                  </a:schemeClr>
                </a:solidFill>
              </a:rPr>
            </a:br>
            <a:endParaRPr lang="en-US" altLang="zh-CN" sz="2400" dirty="0" smtClean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US" altLang="zh-CN" sz="2400" dirty="0" smtClean="0"/>
              <a:t>&gt;&gt;&gt; </a:t>
            </a:r>
            <a:r>
              <a:rPr lang="en-US" altLang="zh-CN" sz="2400" dirty="0">
                <a:solidFill>
                  <a:srgbClr val="0D02A2"/>
                </a:solidFill>
              </a:rPr>
              <a:t>type</a:t>
            </a:r>
            <a:r>
              <a:rPr lang="en-US" altLang="zh-CN" sz="2400" dirty="0"/>
              <a:t> (v), </a:t>
            </a:r>
            <a:r>
              <a:rPr lang="en-US" altLang="zh-CN" sz="2400" dirty="0">
                <a:solidFill>
                  <a:srgbClr val="0D02A2"/>
                </a:solidFill>
              </a:rPr>
              <a:t>type</a:t>
            </a:r>
            <a:r>
              <a:rPr lang="en-US" altLang="zh-CN" sz="2400" dirty="0"/>
              <a:t> (M)</a:t>
            </a:r>
            <a:br>
              <a:rPr lang="en-US" altLang="zh-CN" sz="2400" dirty="0"/>
            </a:br>
            <a:r>
              <a:rPr lang="en-US" altLang="zh-CN" sz="2400" dirty="0"/>
              <a:t>( </a:t>
            </a:r>
            <a:r>
              <a:rPr lang="en-US" altLang="zh-CN" sz="2400" dirty="0" err="1"/>
              <a:t>numpy</a:t>
            </a:r>
            <a:r>
              <a:rPr lang="en-US" altLang="zh-CN" sz="2400" dirty="0"/>
              <a:t> . </a:t>
            </a:r>
            <a:r>
              <a:rPr lang="en-US" altLang="zh-CN" sz="2400" dirty="0" err="1"/>
              <a:t>ndarray</a:t>
            </a:r>
            <a:r>
              <a:rPr lang="en-US" altLang="zh-CN" sz="2400" dirty="0"/>
              <a:t> , </a:t>
            </a:r>
            <a:r>
              <a:rPr lang="en-US" altLang="zh-CN" sz="2400" dirty="0" err="1"/>
              <a:t>numpy</a:t>
            </a:r>
            <a:r>
              <a:rPr lang="en-US" altLang="zh-CN" sz="2400" dirty="0"/>
              <a:t> . </a:t>
            </a:r>
            <a:r>
              <a:rPr lang="en-US" altLang="zh-CN" sz="2400" dirty="0" err="1"/>
              <a:t>ndarray</a:t>
            </a:r>
            <a:r>
              <a:rPr lang="en-US" altLang="zh-CN" sz="2400" dirty="0"/>
              <a:t> )</a:t>
            </a:r>
            <a:r>
              <a:rPr lang="en-US" altLang="zh-CN" sz="2400" dirty="0"/>
              <a:t> 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519317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695325" y="287665"/>
            <a:ext cx="18169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latin typeface="微软雅黑" panose="020B0503020204020204" pitchFamily="34" charset="-122"/>
              </a:rPr>
              <a:t>Arrays</a:t>
            </a:r>
            <a:endParaRPr lang="zh-CN" altLang="en-US" sz="2800" b="1" dirty="0">
              <a:latin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91E7F-84B6-4064-9D4E-CC7D244BCA04}" type="slidenum">
              <a:rPr lang="zh-CN" altLang="en-US" smtClean="0"/>
              <a:pPr/>
              <a:t>88</a:t>
            </a:fld>
            <a:endParaRPr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895927" y="1413164"/>
            <a:ext cx="10298545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&gt;&gt;&gt; </a:t>
            </a:r>
            <a:r>
              <a:rPr lang="en-US" altLang="zh-CN" sz="2400" dirty="0" err="1"/>
              <a:t>v.shape</a:t>
            </a:r>
            <a:r>
              <a:rPr lang="en-US" altLang="zh-CN" sz="2400" dirty="0"/>
              <a:t> , M. shape</a:t>
            </a:r>
            <a:br>
              <a:rPr lang="en-US" altLang="zh-CN" sz="2400" dirty="0"/>
            </a:br>
            <a:r>
              <a:rPr lang="en-US" altLang="zh-CN" sz="2400" dirty="0"/>
              <a:t>((4 ,) , (2, 2))</a:t>
            </a:r>
            <a:br>
              <a:rPr lang="en-US" altLang="zh-CN" sz="2400" dirty="0"/>
            </a:br>
            <a:endParaRPr lang="en-US" altLang="zh-CN" sz="2400" dirty="0" smtClean="0"/>
          </a:p>
          <a:p>
            <a:r>
              <a:rPr lang="en-US" altLang="zh-CN" sz="2400" dirty="0" smtClean="0"/>
              <a:t>&gt;&gt;&gt; </a:t>
            </a:r>
            <a:r>
              <a:rPr lang="en-US" altLang="zh-CN" sz="2400" dirty="0"/>
              <a:t>M. size</a:t>
            </a:r>
            <a:br>
              <a:rPr lang="en-US" altLang="zh-CN" sz="2400" dirty="0"/>
            </a:br>
            <a:r>
              <a:rPr lang="en-US" altLang="zh-CN" sz="2400" dirty="0"/>
              <a:t>4</a:t>
            </a:r>
            <a:br>
              <a:rPr lang="en-US" altLang="zh-CN" sz="2400" dirty="0"/>
            </a:br>
            <a:endParaRPr lang="en-US" altLang="zh-CN" sz="2400" dirty="0" smtClean="0"/>
          </a:p>
          <a:p>
            <a:r>
              <a:rPr lang="en-US" altLang="zh-CN" sz="2400" dirty="0" smtClean="0"/>
              <a:t>&gt;&gt;&gt; </a:t>
            </a:r>
            <a:r>
              <a:rPr lang="en-US" altLang="zh-CN" sz="2400" dirty="0"/>
              <a:t>M. </a:t>
            </a:r>
            <a:r>
              <a:rPr lang="en-US" altLang="zh-CN" sz="2400" dirty="0" err="1"/>
              <a:t>dtype</a:t>
            </a:r>
            <a:r>
              <a:rPr lang="en-US" altLang="zh-CN" sz="2400" dirty="0"/>
              <a:t/>
            </a:r>
            <a:br>
              <a:rPr lang="en-US" altLang="zh-CN" sz="2400" dirty="0"/>
            </a:br>
            <a:r>
              <a:rPr lang="en-US" altLang="zh-CN" sz="2400" dirty="0" err="1"/>
              <a:t>dtype</a:t>
            </a:r>
            <a:r>
              <a:rPr lang="en-US" altLang="zh-CN" sz="2400" dirty="0"/>
              <a:t> (</a:t>
            </a:r>
            <a:r>
              <a:rPr lang="en-US" altLang="zh-CN" sz="2400" dirty="0" smtClean="0">
                <a:solidFill>
                  <a:srgbClr val="FF0000"/>
                </a:solidFill>
              </a:rPr>
              <a:t>’int32’</a:t>
            </a:r>
            <a:r>
              <a:rPr lang="en-US" altLang="zh-CN" sz="2400" dirty="0" smtClean="0"/>
              <a:t>)</a:t>
            </a:r>
            <a:r>
              <a:rPr lang="en-US" altLang="zh-CN" sz="2400" dirty="0"/>
              <a:t/>
            </a:r>
            <a:br>
              <a:rPr lang="en-US" altLang="zh-CN" sz="2400" dirty="0"/>
            </a:br>
            <a:endParaRPr lang="en-US" altLang="zh-CN" sz="2400" dirty="0" smtClean="0"/>
          </a:p>
          <a:p>
            <a:r>
              <a:rPr lang="en-US" altLang="zh-CN" sz="2400" dirty="0">
                <a:solidFill>
                  <a:schemeClr val="accent2">
                    <a:lumMod val="75000"/>
                  </a:schemeClr>
                </a:solidFill>
              </a:rPr>
              <a:t># Explicitly define the type of the </a:t>
            </a:r>
            <a:r>
              <a:rPr lang="en-US" altLang="zh-CN" sz="2400" dirty="0" smtClean="0">
                <a:solidFill>
                  <a:schemeClr val="accent2">
                    <a:lumMod val="75000"/>
                  </a:schemeClr>
                </a:solidFill>
              </a:rPr>
              <a:t>array</a:t>
            </a:r>
          </a:p>
          <a:p>
            <a:r>
              <a:rPr lang="en-US" altLang="zh-CN" sz="2400" dirty="0" smtClean="0"/>
              <a:t>&gt;&gt;&gt; </a:t>
            </a:r>
            <a:r>
              <a:rPr lang="en-US" altLang="zh-CN" sz="2400" dirty="0"/>
              <a:t>M = </a:t>
            </a:r>
            <a:r>
              <a:rPr lang="en-US" altLang="zh-CN" sz="2400" dirty="0" err="1" smtClean="0"/>
              <a:t>np.array</a:t>
            </a:r>
            <a:r>
              <a:rPr lang="en-US" altLang="zh-CN" sz="2400" dirty="0" smtClean="0"/>
              <a:t> </a:t>
            </a:r>
            <a:r>
              <a:rPr lang="en-US" altLang="zh-CN" sz="2400" dirty="0"/>
              <a:t>([[1 , 2], [3, 4]] , </a:t>
            </a:r>
            <a:r>
              <a:rPr lang="en-US" altLang="zh-CN" sz="2400" dirty="0" err="1" smtClean="0"/>
              <a:t>dtype</a:t>
            </a:r>
            <a:r>
              <a:rPr lang="en-US" altLang="zh-CN" sz="2400" dirty="0" smtClean="0"/>
              <a:t>=</a:t>
            </a:r>
            <a:r>
              <a:rPr lang="en-US" altLang="zh-CN" sz="2400" dirty="0" smtClean="0">
                <a:solidFill>
                  <a:srgbClr val="002060"/>
                </a:solidFill>
              </a:rPr>
              <a:t>complex</a:t>
            </a:r>
            <a:r>
              <a:rPr lang="en-US" altLang="zh-CN" sz="2400" dirty="0" smtClean="0"/>
              <a:t> </a:t>
            </a:r>
            <a:r>
              <a:rPr lang="en-US" altLang="zh-CN" sz="2400" dirty="0"/>
              <a:t>)</a:t>
            </a:r>
            <a:r>
              <a:rPr lang="en-US" altLang="zh-CN" sz="2400" dirty="0"/>
              <a:t> 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978299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695325" y="287665"/>
            <a:ext cx="78206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latin typeface="微软雅黑" panose="020B0503020204020204" pitchFamily="34" charset="-122"/>
              </a:rPr>
              <a:t>Arrays </a:t>
            </a:r>
            <a:r>
              <a:rPr lang="en-US" altLang="zh-CN" sz="2800" b="1" dirty="0">
                <a:latin typeface="微软雅黑" panose="020B0503020204020204" pitchFamily="34" charset="-122"/>
              </a:rPr>
              <a:t>- Using array-generating functions</a:t>
            </a:r>
            <a:endParaRPr lang="zh-CN" altLang="en-US" sz="2800" b="1" dirty="0">
              <a:latin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91E7F-84B6-4064-9D4E-CC7D244BCA04}" type="slidenum">
              <a:rPr lang="zh-CN" altLang="en-US" smtClean="0"/>
              <a:pPr/>
              <a:t>89</a:t>
            </a:fld>
            <a:endParaRPr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840509" y="1662546"/>
            <a:ext cx="1045556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&gt;&gt;&gt; </a:t>
            </a:r>
            <a:r>
              <a:rPr lang="en-US" altLang="zh-CN" sz="2400" dirty="0" err="1" smtClean="0"/>
              <a:t>np.arange</a:t>
            </a:r>
            <a:r>
              <a:rPr lang="en-US" altLang="zh-CN" sz="2400" dirty="0" smtClean="0"/>
              <a:t> </a:t>
            </a:r>
            <a:r>
              <a:rPr lang="en-US" altLang="zh-CN" sz="2400" dirty="0"/>
              <a:t>(0, 10, 1) </a:t>
            </a:r>
            <a:r>
              <a:rPr lang="en-US" altLang="zh-CN" sz="2400" dirty="0">
                <a:solidFill>
                  <a:schemeClr val="accent2">
                    <a:lumMod val="75000"/>
                  </a:schemeClr>
                </a:solidFill>
              </a:rPr>
              <a:t># arguments </a:t>
            </a:r>
            <a:r>
              <a:rPr lang="en-US" altLang="zh-CN" sz="2400" dirty="0" smtClean="0">
                <a:solidFill>
                  <a:schemeClr val="accent2">
                    <a:lumMod val="75000"/>
                  </a:schemeClr>
                </a:solidFill>
              </a:rPr>
              <a:t>: start </a:t>
            </a:r>
            <a:r>
              <a:rPr lang="en-US" altLang="zh-CN" sz="2400" dirty="0">
                <a:solidFill>
                  <a:schemeClr val="accent2">
                    <a:lumMod val="75000"/>
                  </a:schemeClr>
                </a:solidFill>
              </a:rPr>
              <a:t>, stop , step</a:t>
            </a:r>
            <a:br>
              <a:rPr lang="en-US" altLang="zh-CN" sz="2400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US" altLang="zh-CN" sz="2400" dirty="0"/>
              <a:t>array ([</a:t>
            </a:r>
            <a:r>
              <a:rPr lang="en-US" altLang="zh-CN" sz="2400" dirty="0" smtClean="0"/>
              <a:t>0, </a:t>
            </a:r>
            <a:r>
              <a:rPr lang="en-US" altLang="zh-CN" sz="2400" dirty="0"/>
              <a:t>1, 2, 3, 4, 5, 6, 7, 8, 9])</a:t>
            </a:r>
            <a:br>
              <a:rPr lang="en-US" altLang="zh-CN" sz="2400" dirty="0"/>
            </a:br>
            <a:endParaRPr lang="en-US" altLang="zh-CN" sz="2400" dirty="0"/>
          </a:p>
          <a:p>
            <a:r>
              <a:rPr lang="en-US" altLang="zh-CN" sz="2400" dirty="0" smtClean="0"/>
              <a:t>&gt;&gt;&gt; </a:t>
            </a:r>
            <a:r>
              <a:rPr lang="en-US" altLang="zh-CN" sz="2400" dirty="0" err="1" smtClean="0"/>
              <a:t>np.linspace</a:t>
            </a:r>
            <a:r>
              <a:rPr lang="en-US" altLang="zh-CN" sz="2400" dirty="0" smtClean="0"/>
              <a:t> </a:t>
            </a:r>
            <a:r>
              <a:rPr lang="en-US" altLang="zh-CN" sz="2400" dirty="0"/>
              <a:t>(</a:t>
            </a:r>
            <a:r>
              <a:rPr lang="en-US" altLang="zh-CN" sz="2400" dirty="0" smtClean="0"/>
              <a:t>0,10,11</a:t>
            </a:r>
            <a:r>
              <a:rPr lang="en-US" altLang="zh-CN" sz="2400" dirty="0"/>
              <a:t>) </a:t>
            </a:r>
            <a:endParaRPr lang="en-US" altLang="zh-CN" sz="2400" dirty="0" smtClean="0"/>
          </a:p>
          <a:p>
            <a:r>
              <a:rPr lang="en-US" altLang="zh-CN" sz="2400" dirty="0" smtClean="0">
                <a:solidFill>
                  <a:schemeClr val="accent2">
                    <a:lumMod val="75000"/>
                  </a:schemeClr>
                </a:solidFill>
              </a:rPr>
              <a:t># </a:t>
            </a:r>
            <a:r>
              <a:rPr lang="en-US" altLang="zh-CN" sz="2400" dirty="0">
                <a:solidFill>
                  <a:schemeClr val="accent2">
                    <a:lumMod val="75000"/>
                  </a:schemeClr>
                </a:solidFill>
              </a:rPr>
              <a:t>arguments : start </a:t>
            </a:r>
            <a:r>
              <a:rPr lang="en-US" altLang="zh-CN" sz="2400" dirty="0" smtClean="0">
                <a:solidFill>
                  <a:schemeClr val="accent2">
                    <a:lumMod val="75000"/>
                  </a:schemeClr>
                </a:solidFill>
              </a:rPr>
              <a:t>, end </a:t>
            </a:r>
            <a:r>
              <a:rPr lang="en-US" altLang="zh-CN" sz="2400" dirty="0">
                <a:solidFill>
                  <a:schemeClr val="accent2">
                    <a:lumMod val="75000"/>
                  </a:schemeClr>
                </a:solidFill>
              </a:rPr>
              <a:t>and number of points </a:t>
            </a:r>
            <a:r>
              <a:rPr lang="en-US" altLang="zh-CN" sz="2400" dirty="0" smtClean="0">
                <a:solidFill>
                  <a:schemeClr val="accent2">
                    <a:lumMod val="75000"/>
                  </a:schemeClr>
                </a:solidFill>
              </a:rPr>
              <a:t>(start </a:t>
            </a:r>
            <a:r>
              <a:rPr lang="en-US" altLang="zh-CN" sz="2400" dirty="0">
                <a:solidFill>
                  <a:schemeClr val="accent2">
                    <a:lumMod val="75000"/>
                  </a:schemeClr>
                </a:solidFill>
              </a:rPr>
              <a:t>and</a:t>
            </a:r>
            <a:br>
              <a:rPr lang="en-US" altLang="zh-CN" sz="2400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US" altLang="zh-CN" sz="2400" dirty="0">
                <a:solidFill>
                  <a:schemeClr val="accent2">
                    <a:lumMod val="75000"/>
                  </a:schemeClr>
                </a:solidFill>
              </a:rPr>
              <a:t>end points are included )</a:t>
            </a:r>
            <a:br>
              <a:rPr lang="en-US" altLang="zh-CN" sz="2400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US" altLang="zh-CN" sz="2400" dirty="0"/>
              <a:t>array ([ 0., 1., 2., 3., 4., 5</a:t>
            </a:r>
            <a:r>
              <a:rPr lang="en-US" altLang="zh-CN" sz="2400" dirty="0" smtClean="0"/>
              <a:t>., 6</a:t>
            </a:r>
            <a:r>
              <a:rPr lang="en-US" altLang="zh-CN" sz="2400" dirty="0"/>
              <a:t>., 7., 8., 9., 10.])</a:t>
            </a:r>
            <a:r>
              <a:rPr lang="en-US" altLang="zh-CN" sz="2400" dirty="0"/>
              <a:t> 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724814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695325" y="287665"/>
            <a:ext cx="66568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latin typeface="微软雅黑" panose="020B0503020204020204" pitchFamily="34" charset="-122"/>
              </a:rPr>
              <a:t>Enough to understand the code</a:t>
            </a:r>
            <a:endParaRPr lang="zh-CN" altLang="en-US" sz="2800" b="1" dirty="0">
              <a:latin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10801349" y="6409373"/>
            <a:ext cx="1390651" cy="365125"/>
          </a:xfrm>
        </p:spPr>
        <p:txBody>
          <a:bodyPr/>
          <a:lstStyle/>
          <a:p>
            <a:fld id="{51D91E7F-84B6-4064-9D4E-CC7D244BCA04}" type="slidenum">
              <a:rPr lang="zh-CN" altLang="en-US" smtClean="0"/>
              <a:pPr/>
              <a:t>9</a:t>
            </a:fld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803563" y="1348508"/>
            <a:ext cx="10847841" cy="44935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600" b="1" dirty="0" smtClean="0"/>
              <a:t>Indentation </a:t>
            </a:r>
            <a:r>
              <a:rPr lang="en-US" altLang="zh-CN" sz="2600" b="1" dirty="0"/>
              <a:t>matters to the meaning of the code:</a:t>
            </a:r>
          </a:p>
          <a:p>
            <a:r>
              <a:rPr lang="en-US" altLang="zh-CN" sz="2600" dirty="0" smtClean="0"/>
              <a:t>	Block </a:t>
            </a:r>
            <a:r>
              <a:rPr lang="en-US" altLang="zh-CN" sz="2600" dirty="0"/>
              <a:t>structure indicated by indentation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600" b="1" dirty="0" smtClean="0"/>
              <a:t>The </a:t>
            </a:r>
            <a:r>
              <a:rPr lang="en-US" altLang="zh-CN" sz="2600" b="1" dirty="0"/>
              <a:t>first assignment to a variable creates it.</a:t>
            </a:r>
          </a:p>
          <a:p>
            <a:r>
              <a:rPr lang="en-US" altLang="zh-CN" sz="2600" dirty="0" smtClean="0"/>
              <a:t>	Variable </a:t>
            </a:r>
            <a:r>
              <a:rPr lang="en-US" altLang="zh-CN" sz="2600" dirty="0"/>
              <a:t>types don’t need to be declared.</a:t>
            </a:r>
          </a:p>
          <a:p>
            <a:r>
              <a:rPr lang="en-US" altLang="zh-CN" sz="2600" dirty="0"/>
              <a:t>	</a:t>
            </a:r>
            <a:r>
              <a:rPr lang="en-US" altLang="zh-CN" sz="2600" dirty="0" smtClean="0"/>
              <a:t>Python </a:t>
            </a:r>
            <a:r>
              <a:rPr lang="en-US" altLang="zh-CN" sz="2600" dirty="0"/>
              <a:t>figures out the variable types on its own.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600" b="1" dirty="0" smtClean="0"/>
              <a:t>Assignment </a:t>
            </a:r>
            <a:r>
              <a:rPr lang="en-US" altLang="zh-CN" sz="2600" b="1" dirty="0"/>
              <a:t>uses </a:t>
            </a:r>
            <a:r>
              <a:rPr lang="en-US" altLang="zh-CN" sz="2600" b="1" dirty="0">
                <a:solidFill>
                  <a:srgbClr val="0070C0"/>
                </a:solidFill>
              </a:rPr>
              <a:t>=</a:t>
            </a:r>
            <a:r>
              <a:rPr lang="en-US" altLang="zh-CN" sz="2600" b="1" dirty="0"/>
              <a:t> and comparison uses </a:t>
            </a:r>
            <a:r>
              <a:rPr lang="en-US" altLang="zh-CN" sz="2600" b="1" dirty="0">
                <a:solidFill>
                  <a:srgbClr val="0070C0"/>
                </a:solidFill>
              </a:rPr>
              <a:t>==</a:t>
            </a:r>
            <a:r>
              <a:rPr lang="en-US" altLang="zh-CN" sz="2600" b="1" dirty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600" b="1" dirty="0" smtClean="0"/>
              <a:t>For </a:t>
            </a:r>
            <a:r>
              <a:rPr lang="en-US" altLang="zh-CN" sz="2600" b="1" dirty="0"/>
              <a:t>numbers </a:t>
            </a:r>
            <a:r>
              <a:rPr lang="en-US" altLang="zh-CN" sz="2600" b="1" dirty="0">
                <a:solidFill>
                  <a:srgbClr val="0070C0"/>
                </a:solidFill>
              </a:rPr>
              <a:t>+ - * / %</a:t>
            </a:r>
            <a:r>
              <a:rPr lang="en-US" altLang="zh-CN" sz="2600" b="1" dirty="0"/>
              <a:t> are as expected.</a:t>
            </a:r>
          </a:p>
          <a:p>
            <a:r>
              <a:rPr lang="en-US" altLang="zh-CN" sz="2600" dirty="0" smtClean="0"/>
              <a:t>	Special </a:t>
            </a:r>
            <a:r>
              <a:rPr lang="en-US" altLang="zh-CN" sz="2600" dirty="0"/>
              <a:t>use of </a:t>
            </a:r>
            <a:r>
              <a:rPr lang="en-US" altLang="zh-CN" sz="2600" dirty="0">
                <a:solidFill>
                  <a:srgbClr val="0070C0"/>
                </a:solidFill>
              </a:rPr>
              <a:t>+</a:t>
            </a:r>
            <a:r>
              <a:rPr lang="en-US" altLang="zh-CN" sz="2600" dirty="0"/>
              <a:t> for string concatenation.</a:t>
            </a:r>
          </a:p>
          <a:p>
            <a:r>
              <a:rPr lang="en-US" altLang="zh-CN" sz="2600" dirty="0" smtClean="0"/>
              <a:t>	Special </a:t>
            </a:r>
            <a:r>
              <a:rPr lang="en-US" altLang="zh-CN" sz="2600" dirty="0"/>
              <a:t>use of </a:t>
            </a:r>
            <a:r>
              <a:rPr lang="en-US" altLang="zh-CN" sz="2600" dirty="0">
                <a:solidFill>
                  <a:srgbClr val="0070C0"/>
                </a:solidFill>
              </a:rPr>
              <a:t>%</a:t>
            </a:r>
            <a:r>
              <a:rPr lang="en-US" altLang="zh-CN" sz="2600" dirty="0"/>
              <a:t> for string formatting (as with </a:t>
            </a:r>
            <a:r>
              <a:rPr lang="en-US" altLang="zh-CN" sz="2600" dirty="0" err="1"/>
              <a:t>printf</a:t>
            </a:r>
            <a:r>
              <a:rPr lang="en-US" altLang="zh-CN" sz="2600" dirty="0"/>
              <a:t> in C)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600" b="1" dirty="0" smtClean="0"/>
              <a:t>Logical </a:t>
            </a:r>
            <a:r>
              <a:rPr lang="en-US" altLang="zh-CN" sz="2600" b="1" dirty="0"/>
              <a:t>operators are words (</a:t>
            </a:r>
            <a:r>
              <a:rPr lang="en-US" altLang="zh-CN" sz="2600" b="1" dirty="0">
                <a:solidFill>
                  <a:srgbClr val="0070C0"/>
                </a:solidFill>
              </a:rPr>
              <a:t>and, or, </a:t>
            </a:r>
            <a:r>
              <a:rPr lang="en-US" altLang="zh-CN" sz="2600" b="1" dirty="0" smtClean="0">
                <a:solidFill>
                  <a:srgbClr val="0070C0"/>
                </a:solidFill>
              </a:rPr>
              <a:t>not</a:t>
            </a:r>
            <a:r>
              <a:rPr lang="en-US" altLang="zh-CN" sz="2600" b="1" dirty="0" smtClean="0"/>
              <a:t>) not </a:t>
            </a:r>
            <a:r>
              <a:rPr lang="en-US" altLang="zh-CN" sz="2600" b="1" dirty="0"/>
              <a:t>symbols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600" b="1" dirty="0" smtClean="0"/>
              <a:t>Simple </a:t>
            </a:r>
            <a:r>
              <a:rPr lang="en-US" altLang="zh-CN" sz="2600" b="1" dirty="0"/>
              <a:t>printing can be done with </a:t>
            </a:r>
            <a:r>
              <a:rPr lang="en-US" altLang="zh-CN" sz="2600" b="1" dirty="0" smtClean="0">
                <a:solidFill>
                  <a:srgbClr val="0070C0"/>
                </a:solidFill>
              </a:rPr>
              <a:t>print()</a:t>
            </a:r>
            <a:endParaRPr lang="zh-CN" altLang="en-US" sz="26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0778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695325" y="287665"/>
            <a:ext cx="18169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err="1" smtClean="0">
                <a:latin typeface="微软雅黑" panose="020B0503020204020204" pitchFamily="34" charset="-122"/>
              </a:rPr>
              <a:t>Mgrid</a:t>
            </a:r>
            <a:endParaRPr lang="zh-CN" altLang="en-US" sz="2800" b="1" dirty="0">
              <a:latin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91E7F-84B6-4064-9D4E-CC7D244BCA04}" type="slidenum">
              <a:rPr lang="zh-CN" altLang="en-US" smtClean="0"/>
              <a:pPr/>
              <a:t>90</a:t>
            </a:fld>
            <a:endParaRPr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895927" y="1357745"/>
            <a:ext cx="5064400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altLang="zh-CN" sz="2400" dirty="0"/>
              <a:t>&gt;&gt;&gt; x,y = </a:t>
            </a:r>
            <a:r>
              <a:rPr lang="es-ES" altLang="zh-CN" sz="2400" dirty="0" smtClean="0"/>
              <a:t>np.mgrid </a:t>
            </a:r>
            <a:r>
              <a:rPr lang="es-ES" altLang="zh-CN" sz="2400" dirty="0"/>
              <a:t>[0:3 ,0:2]</a:t>
            </a:r>
            <a:br>
              <a:rPr lang="es-ES" altLang="zh-CN" sz="2400" dirty="0"/>
            </a:br>
            <a:endParaRPr lang="es-ES" altLang="zh-CN" sz="2400" dirty="0" smtClean="0"/>
          </a:p>
          <a:p>
            <a:r>
              <a:rPr lang="es-ES" altLang="zh-CN" sz="2400" dirty="0" smtClean="0"/>
              <a:t>&gt;&gt;&gt; </a:t>
            </a:r>
            <a:r>
              <a:rPr lang="es-ES" altLang="zh-CN" sz="2400" dirty="0"/>
              <a:t>x</a:t>
            </a:r>
            <a:br>
              <a:rPr lang="es-ES" altLang="zh-CN" sz="2400" dirty="0"/>
            </a:br>
            <a:r>
              <a:rPr lang="es-ES" altLang="zh-CN" sz="2400" dirty="0"/>
              <a:t>array ([[0 , 0],</a:t>
            </a:r>
            <a:br>
              <a:rPr lang="es-ES" altLang="zh-CN" sz="2400" dirty="0"/>
            </a:br>
            <a:r>
              <a:rPr lang="es-ES" altLang="zh-CN" sz="2400" dirty="0" smtClean="0"/>
              <a:t>	[</a:t>
            </a:r>
            <a:r>
              <a:rPr lang="es-ES" altLang="zh-CN" sz="2400" dirty="0"/>
              <a:t>1, 1],</a:t>
            </a:r>
            <a:br>
              <a:rPr lang="es-ES" altLang="zh-CN" sz="2400" dirty="0"/>
            </a:br>
            <a:r>
              <a:rPr lang="es-ES" altLang="zh-CN" sz="2400" dirty="0" smtClean="0"/>
              <a:t>	[</a:t>
            </a:r>
            <a:r>
              <a:rPr lang="es-ES" altLang="zh-CN" sz="2400" dirty="0"/>
              <a:t>2, 2]])</a:t>
            </a:r>
            <a:br>
              <a:rPr lang="es-ES" altLang="zh-CN" sz="2400" dirty="0"/>
            </a:br>
            <a:endParaRPr lang="es-ES" altLang="zh-CN" sz="2400" dirty="0" smtClean="0"/>
          </a:p>
          <a:p>
            <a:r>
              <a:rPr lang="es-ES" altLang="zh-CN" sz="2400" dirty="0" smtClean="0"/>
              <a:t>&gt;&gt;&gt; </a:t>
            </a:r>
            <a:r>
              <a:rPr lang="es-ES" altLang="zh-CN" sz="2400" dirty="0"/>
              <a:t>y</a:t>
            </a:r>
            <a:br>
              <a:rPr lang="es-ES" altLang="zh-CN" sz="2400" dirty="0"/>
            </a:br>
            <a:r>
              <a:rPr lang="es-ES" altLang="zh-CN" sz="2400" dirty="0"/>
              <a:t>array ([[0 , 1],</a:t>
            </a:r>
            <a:br>
              <a:rPr lang="es-ES" altLang="zh-CN" sz="2400" dirty="0"/>
            </a:br>
            <a:r>
              <a:rPr lang="es-ES" altLang="zh-CN" sz="2400" dirty="0" smtClean="0"/>
              <a:t>	[</a:t>
            </a:r>
            <a:r>
              <a:rPr lang="es-ES" altLang="zh-CN" sz="2400" dirty="0"/>
              <a:t>0, 1],</a:t>
            </a:r>
            <a:br>
              <a:rPr lang="es-ES" altLang="zh-CN" sz="2400" dirty="0"/>
            </a:br>
            <a:r>
              <a:rPr lang="es-ES" altLang="zh-CN" sz="2400" dirty="0" smtClean="0"/>
              <a:t>	[</a:t>
            </a:r>
            <a:r>
              <a:rPr lang="es-ES" altLang="zh-CN" sz="2400" dirty="0"/>
              <a:t>0, 1]])</a:t>
            </a:r>
            <a:r>
              <a:rPr lang="es-ES" altLang="zh-CN" sz="2400" dirty="0"/>
              <a:t> 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039421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695324" y="287665"/>
            <a:ext cx="49296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latin typeface="微软雅黑" panose="020B0503020204020204" pitchFamily="34" charset="-122"/>
              </a:rPr>
              <a:t>Diagonal and zero matrix</a:t>
            </a:r>
            <a:endParaRPr lang="zh-CN" altLang="en-US" sz="2800" b="1" dirty="0">
              <a:latin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91E7F-84B6-4064-9D4E-CC7D244BCA04}" type="slidenum">
              <a:rPr lang="zh-CN" altLang="en-US" smtClean="0"/>
              <a:pPr/>
              <a:t>91</a:t>
            </a:fld>
            <a:endParaRPr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1874982" y="1699491"/>
            <a:ext cx="3895810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altLang="zh-CN" sz="2400" dirty="0"/>
              <a:t>&gt;&gt;&gt; </a:t>
            </a:r>
            <a:r>
              <a:rPr lang="pt-BR" altLang="zh-CN" sz="2400" dirty="0" smtClean="0"/>
              <a:t>np.diag </a:t>
            </a:r>
            <a:r>
              <a:rPr lang="pt-BR" altLang="zh-CN" sz="2400" dirty="0"/>
              <a:t>([1 ,2 ,3])</a:t>
            </a:r>
            <a:br>
              <a:rPr lang="pt-BR" altLang="zh-CN" sz="2400" dirty="0"/>
            </a:br>
            <a:r>
              <a:rPr lang="pt-BR" altLang="zh-CN" sz="2400" dirty="0"/>
              <a:t>array ([[1 , 0, 0],</a:t>
            </a:r>
            <a:br>
              <a:rPr lang="pt-BR" altLang="zh-CN" sz="2400" dirty="0"/>
            </a:br>
            <a:r>
              <a:rPr lang="pt-BR" altLang="zh-CN" sz="2400" dirty="0"/>
              <a:t>	</a:t>
            </a:r>
            <a:r>
              <a:rPr lang="pt-BR" altLang="zh-CN" sz="2400" dirty="0" smtClean="0"/>
              <a:t>[</a:t>
            </a:r>
            <a:r>
              <a:rPr lang="pt-BR" altLang="zh-CN" sz="2400" dirty="0"/>
              <a:t>0, 2, 0],</a:t>
            </a:r>
            <a:br>
              <a:rPr lang="pt-BR" altLang="zh-CN" sz="2400" dirty="0"/>
            </a:br>
            <a:r>
              <a:rPr lang="pt-BR" altLang="zh-CN" sz="2400" dirty="0" smtClean="0"/>
              <a:t>	[</a:t>
            </a:r>
            <a:r>
              <a:rPr lang="pt-BR" altLang="zh-CN" sz="2400" dirty="0"/>
              <a:t>0, 0, 3]])</a:t>
            </a:r>
            <a:br>
              <a:rPr lang="pt-BR" altLang="zh-CN" sz="2400" dirty="0"/>
            </a:br>
            <a:endParaRPr lang="pt-BR" altLang="zh-CN" sz="2400" dirty="0" smtClean="0"/>
          </a:p>
          <a:p>
            <a:r>
              <a:rPr lang="pt-BR" altLang="zh-CN" sz="2400" dirty="0" smtClean="0"/>
              <a:t>&gt;&gt;&gt; np.zeros </a:t>
            </a:r>
            <a:r>
              <a:rPr lang="pt-BR" altLang="zh-CN" sz="2400" dirty="0"/>
              <a:t>((3 ,3) )</a:t>
            </a:r>
            <a:br>
              <a:rPr lang="pt-BR" altLang="zh-CN" sz="2400" dirty="0"/>
            </a:br>
            <a:r>
              <a:rPr lang="pt-BR" altLang="zh-CN" sz="2400" dirty="0"/>
              <a:t>array ([[ 0., 0., 0.] ,</a:t>
            </a:r>
            <a:br>
              <a:rPr lang="pt-BR" altLang="zh-CN" sz="2400" dirty="0"/>
            </a:br>
            <a:r>
              <a:rPr lang="pt-BR" altLang="zh-CN" sz="2400" dirty="0" smtClean="0"/>
              <a:t>	[ </a:t>
            </a:r>
            <a:r>
              <a:rPr lang="pt-BR" altLang="zh-CN" sz="2400" dirty="0"/>
              <a:t>0., 0., 0.] ,</a:t>
            </a:r>
            <a:br>
              <a:rPr lang="pt-BR" altLang="zh-CN" sz="2400" dirty="0"/>
            </a:br>
            <a:r>
              <a:rPr lang="pt-BR" altLang="zh-CN" sz="2400" dirty="0" smtClean="0"/>
              <a:t>	[ </a:t>
            </a:r>
            <a:r>
              <a:rPr lang="pt-BR" altLang="zh-CN" sz="2400" dirty="0"/>
              <a:t>0., 0., 0.]])</a:t>
            </a:r>
            <a:r>
              <a:rPr lang="pt-BR" altLang="zh-CN" sz="2400" dirty="0"/>
              <a:t> 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246005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695324" y="287665"/>
            <a:ext cx="2481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latin typeface="微软雅黑" panose="020B0503020204020204" pitchFamily="34" charset="-122"/>
              </a:rPr>
              <a:t>Array access</a:t>
            </a:r>
            <a:endParaRPr lang="zh-CN" altLang="en-US" sz="2800" b="1" dirty="0">
              <a:latin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91E7F-84B6-4064-9D4E-CC7D244BCA04}" type="slidenum">
              <a:rPr lang="zh-CN" altLang="en-US" smtClean="0"/>
              <a:pPr/>
              <a:t>92</a:t>
            </a:fld>
            <a:endParaRPr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1025237" y="1440873"/>
            <a:ext cx="1033549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&gt;&gt;&gt; M = </a:t>
            </a:r>
            <a:r>
              <a:rPr lang="en-US" altLang="zh-CN" sz="2400" dirty="0" err="1" smtClean="0"/>
              <a:t>np.random</a:t>
            </a:r>
            <a:r>
              <a:rPr lang="en-US" altLang="zh-CN" sz="2400" dirty="0" smtClean="0"/>
              <a:t> </a:t>
            </a:r>
            <a:r>
              <a:rPr lang="en-US" altLang="zh-CN" sz="2400" dirty="0"/>
              <a:t>. rand (3 ,3) </a:t>
            </a:r>
            <a:r>
              <a:rPr lang="en-US" altLang="zh-CN" sz="2400" dirty="0">
                <a:solidFill>
                  <a:schemeClr val="accent2">
                    <a:lumMod val="75000"/>
                  </a:schemeClr>
                </a:solidFill>
              </a:rPr>
              <a:t># not a </a:t>
            </a:r>
            <a:r>
              <a:rPr lang="en-US" altLang="zh-CN" sz="2400" dirty="0" err="1" smtClean="0">
                <a:solidFill>
                  <a:schemeClr val="accent2">
                    <a:lumMod val="75000"/>
                  </a:schemeClr>
                </a:solidFill>
              </a:rPr>
              <a:t>Numpy</a:t>
            </a:r>
            <a:r>
              <a:rPr lang="en-US" altLang="zh-CN" sz="24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sz="2400" dirty="0" smtClean="0">
                <a:solidFill>
                  <a:schemeClr val="accent2">
                    <a:lumMod val="75000"/>
                  </a:schemeClr>
                </a:solidFill>
              </a:rPr>
              <a:t>function</a:t>
            </a:r>
            <a:r>
              <a:rPr lang="en-US" altLang="zh-CN" sz="2400" dirty="0">
                <a:solidFill>
                  <a:schemeClr val="accent2">
                    <a:lumMod val="75000"/>
                  </a:schemeClr>
                </a:solidFill>
              </a:rPr>
              <a:t/>
            </a:r>
            <a:br>
              <a:rPr lang="en-US" altLang="zh-CN" sz="2400" dirty="0">
                <a:solidFill>
                  <a:schemeClr val="accent2">
                    <a:lumMod val="75000"/>
                  </a:schemeClr>
                </a:solidFill>
              </a:rPr>
            </a:br>
            <a:endParaRPr lang="en-US" altLang="zh-CN" sz="2400" dirty="0" smtClean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US" altLang="zh-CN" sz="2400" dirty="0" smtClean="0"/>
              <a:t>&gt;&gt;&gt; </a:t>
            </a:r>
            <a:r>
              <a:rPr lang="en-US" altLang="zh-CN" sz="2400" dirty="0"/>
              <a:t>M</a:t>
            </a:r>
            <a:br>
              <a:rPr lang="en-US" altLang="zh-CN" sz="2400" dirty="0"/>
            </a:br>
            <a:r>
              <a:rPr lang="en-US" altLang="zh-CN" sz="2400" dirty="0"/>
              <a:t>array ([</a:t>
            </a:r>
            <a:br>
              <a:rPr lang="en-US" altLang="zh-CN" sz="2400" dirty="0"/>
            </a:br>
            <a:r>
              <a:rPr lang="en-US" altLang="zh-CN" sz="2400" dirty="0"/>
              <a:t>[ 0.37389376 , 0.64335721 , 0.12435669] ,</a:t>
            </a:r>
            <a:br>
              <a:rPr lang="en-US" altLang="zh-CN" sz="2400" dirty="0"/>
            </a:br>
            <a:r>
              <a:rPr lang="en-US" altLang="zh-CN" sz="2400" dirty="0"/>
              <a:t>[ 0.01444674 , 0.13963834 , 0.36263224] ,</a:t>
            </a:r>
            <a:br>
              <a:rPr lang="en-US" altLang="zh-CN" sz="2400" dirty="0"/>
            </a:br>
            <a:r>
              <a:rPr lang="en-US" altLang="zh-CN" sz="2400" dirty="0"/>
              <a:t>[ 0.00661902 , 0.14865659 , 0.75066302]])</a:t>
            </a:r>
            <a:br>
              <a:rPr lang="en-US" altLang="zh-CN" sz="2400" dirty="0"/>
            </a:br>
            <a:endParaRPr lang="en-US" altLang="zh-CN" sz="2400" dirty="0" smtClean="0"/>
          </a:p>
          <a:p>
            <a:r>
              <a:rPr lang="en-US" altLang="zh-CN" sz="2400" dirty="0" smtClean="0"/>
              <a:t>&gt;&gt;&gt; </a:t>
            </a:r>
            <a:r>
              <a:rPr lang="en-US" altLang="zh-CN" sz="2400" dirty="0"/>
              <a:t>M[1 ,1]</a:t>
            </a:r>
            <a:br>
              <a:rPr lang="en-US" altLang="zh-CN" sz="2400" dirty="0"/>
            </a:br>
            <a:r>
              <a:rPr lang="en-US" altLang="zh-CN" sz="2400" dirty="0"/>
              <a:t>0.13963834214755588</a:t>
            </a:r>
            <a:r>
              <a:rPr lang="en-US" altLang="zh-CN" sz="2400" dirty="0"/>
              <a:t> 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55366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91E7F-84B6-4064-9D4E-CC7D244BCA04}" type="slidenum">
              <a:rPr lang="zh-CN" altLang="en-US" smtClean="0"/>
              <a:pPr/>
              <a:t>93</a:t>
            </a:fld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695324" y="287665"/>
            <a:ext cx="2481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latin typeface="微软雅黑" panose="020B0503020204020204" pitchFamily="34" charset="-122"/>
              </a:rPr>
              <a:t>Array access</a:t>
            </a:r>
            <a:endParaRPr lang="zh-CN" altLang="en-US" sz="2800" b="1" dirty="0">
              <a:latin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64621" y="1062182"/>
            <a:ext cx="9467273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2">
                    <a:lumMod val="75000"/>
                  </a:schemeClr>
                </a:solidFill>
              </a:rPr>
              <a:t># Access the first row</a:t>
            </a:r>
            <a:r>
              <a:rPr lang="en-US" altLang="zh-CN" sz="2400" dirty="0"/>
              <a:t/>
            </a:r>
            <a:br>
              <a:rPr lang="en-US" altLang="zh-CN" sz="2400" dirty="0"/>
            </a:br>
            <a:r>
              <a:rPr lang="en-US" altLang="zh-CN" sz="2400" dirty="0"/>
              <a:t>&gt;&gt;&gt; M </a:t>
            </a:r>
            <a:r>
              <a:rPr lang="en-US" altLang="zh-CN" sz="2400" dirty="0" smtClean="0"/>
              <a:t>[0]</a:t>
            </a:r>
            <a:r>
              <a:rPr lang="en-US" altLang="zh-CN" sz="2400" dirty="0"/>
              <a:t/>
            </a:r>
            <a:br>
              <a:rPr lang="en-US" altLang="zh-CN" sz="2400" dirty="0"/>
            </a:br>
            <a:r>
              <a:rPr lang="en-US" altLang="zh-CN" sz="2400" dirty="0"/>
              <a:t>array </a:t>
            </a:r>
            <a:r>
              <a:rPr lang="en-US" altLang="zh-CN" sz="2400" dirty="0" smtClean="0"/>
              <a:t>([0.01444674 </a:t>
            </a:r>
            <a:r>
              <a:rPr lang="en-US" altLang="zh-CN" sz="2400" dirty="0"/>
              <a:t>, 0.13963834 , 0.36263224])</a:t>
            </a:r>
            <a:br>
              <a:rPr lang="en-US" altLang="zh-CN" sz="2400" dirty="0"/>
            </a:br>
            <a:endParaRPr lang="en-US" altLang="zh-CN" sz="2400" dirty="0" smtClean="0"/>
          </a:p>
          <a:p>
            <a:r>
              <a:rPr lang="en-US" altLang="zh-CN" sz="2400" dirty="0" smtClean="0">
                <a:solidFill>
                  <a:schemeClr val="accent2">
                    <a:lumMod val="75000"/>
                  </a:schemeClr>
                </a:solidFill>
              </a:rPr>
              <a:t># </a:t>
            </a:r>
            <a:r>
              <a:rPr lang="en-US" altLang="zh-CN" sz="2400" dirty="0">
                <a:solidFill>
                  <a:schemeClr val="accent2">
                    <a:lumMod val="75000"/>
                  </a:schemeClr>
                </a:solidFill>
              </a:rPr>
              <a:t>The first row can be also be </a:t>
            </a:r>
            <a:r>
              <a:rPr lang="en-US" altLang="zh-CN" sz="2400" dirty="0" smtClean="0">
                <a:solidFill>
                  <a:schemeClr val="accent2">
                    <a:lumMod val="75000"/>
                  </a:schemeClr>
                </a:solidFill>
              </a:rPr>
              <a:t>accessed using </a:t>
            </a:r>
            <a:r>
              <a:rPr lang="en-US" altLang="zh-CN" sz="2400" dirty="0">
                <a:solidFill>
                  <a:schemeClr val="accent2">
                    <a:lumMod val="75000"/>
                  </a:schemeClr>
                </a:solidFill>
              </a:rPr>
              <a:t>this notation</a:t>
            </a:r>
            <a:r>
              <a:rPr lang="en-US" altLang="zh-CN" sz="2400" dirty="0"/>
              <a:t/>
            </a:r>
            <a:br>
              <a:rPr lang="en-US" altLang="zh-CN" sz="2400" dirty="0"/>
            </a:br>
            <a:r>
              <a:rPr lang="en-US" altLang="zh-CN" sz="2400" dirty="0"/>
              <a:t>&gt;&gt;&gt; </a:t>
            </a:r>
            <a:r>
              <a:rPr lang="en-US" altLang="zh-CN" sz="2400" dirty="0" smtClean="0"/>
              <a:t>M[0 </a:t>
            </a:r>
            <a:r>
              <a:rPr lang="en-US" altLang="zh-CN" sz="2400" dirty="0"/>
              <a:t>,:]</a:t>
            </a:r>
            <a:br>
              <a:rPr lang="en-US" altLang="zh-CN" sz="2400" dirty="0"/>
            </a:br>
            <a:r>
              <a:rPr lang="en-US" altLang="zh-CN" sz="2400" dirty="0"/>
              <a:t>array </a:t>
            </a:r>
            <a:r>
              <a:rPr lang="en-US" altLang="zh-CN" sz="2400" dirty="0" smtClean="0"/>
              <a:t>([ </a:t>
            </a:r>
            <a:r>
              <a:rPr lang="en-US" altLang="zh-CN" sz="2400" dirty="0"/>
              <a:t>0.01444674 , 0.13963834 , 0.36263224])</a:t>
            </a:r>
            <a:br>
              <a:rPr lang="en-US" altLang="zh-CN" sz="2400" dirty="0"/>
            </a:br>
            <a:endParaRPr lang="en-US" altLang="zh-CN" sz="2400" dirty="0" smtClean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US" altLang="zh-CN" sz="2400" dirty="0" smtClean="0">
                <a:solidFill>
                  <a:schemeClr val="accent2">
                    <a:lumMod val="75000"/>
                  </a:schemeClr>
                </a:solidFill>
              </a:rPr>
              <a:t># </a:t>
            </a:r>
            <a:r>
              <a:rPr lang="en-US" altLang="zh-CN" sz="2400" dirty="0">
                <a:solidFill>
                  <a:schemeClr val="accent2">
                    <a:lumMod val="75000"/>
                  </a:schemeClr>
                </a:solidFill>
              </a:rPr>
              <a:t>Access the first column</a:t>
            </a:r>
            <a:r>
              <a:rPr lang="en-US" altLang="zh-CN" sz="2400" dirty="0"/>
              <a:t/>
            </a:r>
            <a:br>
              <a:rPr lang="en-US" altLang="zh-CN" sz="2400" dirty="0"/>
            </a:br>
            <a:r>
              <a:rPr lang="en-US" altLang="zh-CN" sz="2400" dirty="0"/>
              <a:t>&gt;&gt;&gt; M[: </a:t>
            </a:r>
            <a:r>
              <a:rPr lang="en-US" altLang="zh-CN" sz="2400" dirty="0" smtClean="0"/>
              <a:t>,0]</a:t>
            </a:r>
            <a:r>
              <a:rPr lang="en-US" altLang="zh-CN" sz="2400" dirty="0"/>
              <a:t/>
            </a:r>
            <a:br>
              <a:rPr lang="en-US" altLang="zh-CN" sz="2400" dirty="0"/>
            </a:br>
            <a:r>
              <a:rPr lang="en-US" altLang="zh-CN" sz="2400" dirty="0"/>
              <a:t>array </a:t>
            </a:r>
            <a:r>
              <a:rPr lang="en-US" altLang="zh-CN" sz="2400" dirty="0" smtClean="0"/>
              <a:t>([0.64335721 </a:t>
            </a:r>
            <a:r>
              <a:rPr lang="en-US" altLang="zh-CN" sz="2400" dirty="0"/>
              <a:t>, 0.13963834 , 0.14865659])</a:t>
            </a:r>
            <a:r>
              <a:rPr lang="en-US" altLang="zh-CN" sz="2400" dirty="0"/>
              <a:t> </a:t>
            </a:r>
            <a:endParaRPr lang="zh-CN" altLang="en-US" sz="2400" dirty="0"/>
          </a:p>
        </p:txBody>
      </p:sp>
      <p:sp>
        <p:nvSpPr>
          <p:cNvPr id="3" name="文本框 2"/>
          <p:cNvSpPr txBox="1"/>
          <p:nvPr/>
        </p:nvSpPr>
        <p:spPr>
          <a:xfrm>
            <a:off x="277091" y="5588000"/>
            <a:ext cx="1159003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600" b="1" dirty="0" smtClean="0">
                <a:solidFill>
                  <a:srgbClr val="FF0000"/>
                </a:solidFill>
              </a:rPr>
              <a:t>Note: The first element in array is indexed by 0. Important!!!</a:t>
            </a:r>
            <a:endParaRPr lang="zh-CN" altLang="en-US" sz="2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9533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91E7F-84B6-4064-9D4E-CC7D244BCA04}" type="slidenum">
              <a:rPr lang="zh-CN" altLang="en-US" smtClean="0"/>
              <a:pPr/>
              <a:t>94</a:t>
            </a:fld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695324" y="287665"/>
            <a:ext cx="2481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latin typeface="微软雅黑" panose="020B0503020204020204" pitchFamily="34" charset="-122"/>
              </a:rPr>
              <a:t>Array access</a:t>
            </a:r>
            <a:endParaRPr lang="zh-CN" altLang="en-US" sz="2800" b="1" dirty="0">
              <a:latin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514764" y="201352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831273" y="1413041"/>
            <a:ext cx="960581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2">
                    <a:lumMod val="75000"/>
                  </a:schemeClr>
                </a:solidFill>
              </a:rPr>
              <a:t># You can also assign values to an </a:t>
            </a:r>
            <a:r>
              <a:rPr lang="en-US" altLang="zh-CN" sz="2400" dirty="0" smtClean="0">
                <a:solidFill>
                  <a:schemeClr val="accent2">
                    <a:lumMod val="75000"/>
                  </a:schemeClr>
                </a:solidFill>
              </a:rPr>
              <a:t>entire row </a:t>
            </a:r>
            <a:r>
              <a:rPr lang="en-US" altLang="zh-CN" sz="2400" dirty="0">
                <a:solidFill>
                  <a:schemeClr val="accent2">
                    <a:lumMod val="75000"/>
                  </a:schemeClr>
                </a:solidFill>
              </a:rPr>
              <a:t>or column</a:t>
            </a:r>
          </a:p>
          <a:p>
            <a:r>
              <a:rPr lang="en-US" altLang="zh-CN" sz="2400" dirty="0"/>
              <a:t>&gt;&gt;&gt; M[1 ,:] = 0</a:t>
            </a:r>
          </a:p>
          <a:p>
            <a:endParaRPr lang="en-US" altLang="zh-CN" sz="2400" dirty="0" smtClean="0"/>
          </a:p>
          <a:p>
            <a:r>
              <a:rPr lang="en-US" altLang="zh-CN" sz="2400" dirty="0" smtClean="0"/>
              <a:t>&gt;&gt;&gt; </a:t>
            </a:r>
            <a:r>
              <a:rPr lang="en-US" altLang="zh-CN" sz="2400" dirty="0"/>
              <a:t>M</a:t>
            </a:r>
          </a:p>
          <a:p>
            <a:r>
              <a:rPr lang="en-US" altLang="zh-CN" sz="2400" dirty="0"/>
              <a:t>array ([</a:t>
            </a:r>
          </a:p>
          <a:p>
            <a:r>
              <a:rPr lang="en-US" altLang="zh-CN" sz="2400" dirty="0"/>
              <a:t>[ 0.37389376 , 0.64335721 , 0.12435669] ,</a:t>
            </a:r>
          </a:p>
          <a:p>
            <a:r>
              <a:rPr lang="en-US" altLang="zh-CN" sz="2400" dirty="0"/>
              <a:t>[ 0. , 0. , 0. ],</a:t>
            </a:r>
          </a:p>
          <a:p>
            <a:r>
              <a:rPr lang="en-US" altLang="zh-CN" sz="2400" dirty="0"/>
              <a:t>[ 0.00661902 , 0.14865659 , 0.75066302]])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622629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91E7F-84B6-4064-9D4E-CC7D244BCA04}" type="slidenum">
              <a:rPr lang="zh-CN" altLang="en-US" smtClean="0"/>
              <a:pPr/>
              <a:t>95</a:t>
            </a:fld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695324" y="287665"/>
            <a:ext cx="2481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latin typeface="微软雅黑" panose="020B0503020204020204" pitchFamily="34" charset="-122"/>
              </a:rPr>
              <a:t>Array slicing</a:t>
            </a:r>
            <a:endParaRPr lang="zh-CN" altLang="en-US" sz="2800" b="1" dirty="0">
              <a:latin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942109" y="1293092"/>
            <a:ext cx="8052204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accent2">
                    <a:lumMod val="75000"/>
                  </a:schemeClr>
                </a:solidFill>
              </a:rPr>
              <a:t># Extract slices of an array</a:t>
            </a:r>
          </a:p>
          <a:p>
            <a:r>
              <a:rPr lang="en-US" altLang="zh-CN" sz="2400" dirty="0"/>
              <a:t>&gt;&gt;&gt; </a:t>
            </a:r>
            <a:r>
              <a:rPr lang="en-US" altLang="zh-CN" sz="2400" dirty="0" smtClean="0"/>
              <a:t>M[1:3</a:t>
            </a:r>
            <a:r>
              <a:rPr lang="en-US" altLang="zh-CN" sz="2400" dirty="0"/>
              <a:t>]</a:t>
            </a:r>
          </a:p>
          <a:p>
            <a:r>
              <a:rPr lang="en-US" altLang="zh-CN" sz="2400" dirty="0" smtClean="0"/>
              <a:t>array([</a:t>
            </a:r>
            <a:endParaRPr lang="en-US" altLang="zh-CN" sz="2400" dirty="0"/>
          </a:p>
          <a:p>
            <a:r>
              <a:rPr lang="en-US" altLang="zh-CN" sz="2400" dirty="0" smtClean="0"/>
              <a:t>	[ </a:t>
            </a:r>
            <a:r>
              <a:rPr lang="en-US" altLang="zh-CN" sz="2400" dirty="0"/>
              <a:t>0. , 0. , 0. ],</a:t>
            </a:r>
          </a:p>
          <a:p>
            <a:r>
              <a:rPr lang="en-US" altLang="zh-CN" sz="2400" dirty="0" smtClean="0"/>
              <a:t>	[ </a:t>
            </a:r>
            <a:r>
              <a:rPr lang="en-US" altLang="zh-CN" sz="2400" dirty="0"/>
              <a:t>0.00661902 , 0.14865659 , 0.75066302]])</a:t>
            </a:r>
          </a:p>
          <a:p>
            <a:endParaRPr lang="en-US" altLang="zh-CN" sz="2400" dirty="0" smtClean="0"/>
          </a:p>
          <a:p>
            <a:r>
              <a:rPr lang="en-US" altLang="zh-CN" sz="2400" dirty="0" smtClean="0"/>
              <a:t>&gt;&gt;&gt; M[1:3 </a:t>
            </a:r>
            <a:r>
              <a:rPr lang="en-US" altLang="zh-CN" sz="2400" dirty="0"/>
              <a:t>,1:2]</a:t>
            </a:r>
          </a:p>
          <a:p>
            <a:r>
              <a:rPr lang="en-US" altLang="zh-CN" sz="2400" dirty="0"/>
              <a:t>array ([</a:t>
            </a:r>
          </a:p>
          <a:p>
            <a:r>
              <a:rPr lang="en-US" altLang="zh-CN" sz="2400" dirty="0" smtClean="0"/>
              <a:t>	[ </a:t>
            </a:r>
            <a:r>
              <a:rPr lang="en-US" altLang="zh-CN" sz="2400" dirty="0"/>
              <a:t>0. ],</a:t>
            </a:r>
          </a:p>
          <a:p>
            <a:r>
              <a:rPr lang="en-US" altLang="zh-CN" sz="2400" dirty="0" smtClean="0"/>
              <a:t>	[ </a:t>
            </a:r>
            <a:r>
              <a:rPr lang="en-US" altLang="zh-CN" sz="2400" dirty="0"/>
              <a:t>0.14865659]])</a:t>
            </a:r>
            <a:endParaRPr lang="zh-CN" altLang="en-US" sz="2400" dirty="0"/>
          </a:p>
        </p:txBody>
      </p:sp>
      <p:sp>
        <p:nvSpPr>
          <p:cNvPr id="8" name="文本框 7"/>
          <p:cNvSpPr txBox="1"/>
          <p:nvPr/>
        </p:nvSpPr>
        <p:spPr>
          <a:xfrm>
            <a:off x="600363" y="5560951"/>
            <a:ext cx="107564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smtClean="0">
                <a:solidFill>
                  <a:srgbClr val="FF0000"/>
                </a:solidFill>
              </a:rPr>
              <a:t>Note: M[</a:t>
            </a:r>
            <a:r>
              <a:rPr lang="en-US" altLang="zh-CN" sz="2400" b="1" dirty="0" err="1" smtClean="0">
                <a:solidFill>
                  <a:srgbClr val="FF0000"/>
                </a:solidFill>
              </a:rPr>
              <a:t>a:b</a:t>
            </a:r>
            <a:r>
              <a:rPr lang="en-US" altLang="zh-CN" sz="2400" b="1" dirty="0" smtClean="0">
                <a:solidFill>
                  <a:srgbClr val="FF0000"/>
                </a:solidFill>
              </a:rPr>
              <a:t>] will return the elements indexed from a to b-1. </a:t>
            </a:r>
            <a:endParaRPr lang="zh-CN" alt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4692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91E7F-84B6-4064-9D4E-CC7D244BCA04}" type="slidenum">
              <a:rPr lang="zh-CN" altLang="en-US" smtClean="0"/>
              <a:pPr/>
              <a:t>96</a:t>
            </a:fld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695324" y="287665"/>
            <a:ext cx="64720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latin typeface="微软雅黑" panose="020B0503020204020204" pitchFamily="34" charset="-122"/>
              </a:rPr>
              <a:t>Array slicing — Negative indexing</a:t>
            </a:r>
            <a:endParaRPr lang="zh-CN" altLang="en-US" sz="2800" b="1" dirty="0">
              <a:latin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034472" y="1810327"/>
            <a:ext cx="988290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2">
                    <a:lumMod val="75000"/>
                  </a:schemeClr>
                </a:solidFill>
              </a:rPr>
              <a:t># Negative indices start counting from </a:t>
            </a:r>
            <a:r>
              <a:rPr lang="en-US" altLang="zh-CN" sz="2400" dirty="0" smtClean="0">
                <a:solidFill>
                  <a:schemeClr val="accent2">
                    <a:lumMod val="75000"/>
                  </a:schemeClr>
                </a:solidFill>
              </a:rPr>
              <a:t>the end </a:t>
            </a:r>
            <a:r>
              <a:rPr lang="en-US" altLang="zh-CN" sz="2400" dirty="0">
                <a:solidFill>
                  <a:schemeClr val="accent2">
                    <a:lumMod val="75000"/>
                  </a:schemeClr>
                </a:solidFill>
              </a:rPr>
              <a:t>of the array</a:t>
            </a:r>
          </a:p>
          <a:p>
            <a:r>
              <a:rPr lang="en-US" altLang="zh-CN" sz="2400" dirty="0"/>
              <a:t>&gt;&gt;&gt; M</a:t>
            </a:r>
            <a:r>
              <a:rPr lang="en-US" altLang="zh-CN" sz="2400" dirty="0" smtClean="0"/>
              <a:t>[-</a:t>
            </a:r>
            <a:r>
              <a:rPr lang="en-US" altLang="zh-CN" sz="2400" dirty="0"/>
              <a:t>2]</a:t>
            </a:r>
          </a:p>
          <a:p>
            <a:r>
              <a:rPr lang="en-US" altLang="zh-CN" sz="2400" dirty="0"/>
              <a:t>array </a:t>
            </a:r>
            <a:r>
              <a:rPr lang="en-US" altLang="zh-CN" sz="2400" dirty="0" smtClean="0"/>
              <a:t>([0</a:t>
            </a:r>
            <a:r>
              <a:rPr lang="en-US" altLang="zh-CN" sz="2400" dirty="0"/>
              <a:t>., 0., 0.])</a:t>
            </a:r>
          </a:p>
          <a:p>
            <a:endParaRPr lang="en-US" altLang="zh-CN" sz="2400" dirty="0" smtClean="0"/>
          </a:p>
          <a:p>
            <a:r>
              <a:rPr lang="en-US" altLang="zh-CN" sz="2400" dirty="0" smtClean="0"/>
              <a:t>&gt;&gt;&gt; </a:t>
            </a:r>
            <a:r>
              <a:rPr lang="en-US" altLang="zh-CN" sz="2400" dirty="0"/>
              <a:t>M</a:t>
            </a:r>
            <a:r>
              <a:rPr lang="en-US" altLang="zh-CN" sz="2400" dirty="0" smtClean="0"/>
              <a:t>[-</a:t>
            </a:r>
            <a:r>
              <a:rPr lang="en-US" altLang="zh-CN" sz="2400" dirty="0"/>
              <a:t>1]</a:t>
            </a:r>
          </a:p>
          <a:p>
            <a:r>
              <a:rPr lang="en-US" altLang="zh-CN" sz="2400" dirty="0" smtClean="0"/>
              <a:t>array([0.00661902, 0.14865659, </a:t>
            </a:r>
            <a:r>
              <a:rPr lang="en-US" altLang="zh-CN" sz="2400" dirty="0"/>
              <a:t>0.75066302])</a:t>
            </a:r>
            <a:endParaRPr lang="zh-CN" altLang="en-US" sz="2400" dirty="0"/>
          </a:p>
        </p:txBody>
      </p:sp>
      <p:sp>
        <p:nvSpPr>
          <p:cNvPr id="3" name="文本框 2"/>
          <p:cNvSpPr txBox="1"/>
          <p:nvPr/>
        </p:nvSpPr>
        <p:spPr>
          <a:xfrm>
            <a:off x="1265382" y="5023518"/>
            <a:ext cx="837921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500" b="1" dirty="0" smtClean="0">
                <a:solidFill>
                  <a:srgbClr val="FF0000"/>
                </a:solidFill>
              </a:rPr>
              <a:t>Note: -1 is the index of the right-end element</a:t>
            </a:r>
            <a:endParaRPr lang="zh-CN" altLang="en-US" sz="25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8225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695325" y="287665"/>
            <a:ext cx="5733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latin typeface="微软雅黑" panose="020B0503020204020204" pitchFamily="34" charset="-122"/>
              </a:rPr>
              <a:t>Array access — </a:t>
            </a:r>
            <a:r>
              <a:rPr lang="en-US" altLang="zh-CN" sz="2800" b="1" dirty="0" err="1" smtClean="0">
                <a:latin typeface="微软雅黑" panose="020B0503020204020204" pitchFamily="34" charset="-122"/>
              </a:rPr>
              <a:t>strided</a:t>
            </a:r>
            <a:r>
              <a:rPr lang="en-US" altLang="zh-CN" sz="2800" b="1" dirty="0" smtClean="0">
                <a:latin typeface="微软雅黑" panose="020B0503020204020204" pitchFamily="34" charset="-122"/>
              </a:rPr>
              <a:t> access</a:t>
            </a:r>
            <a:endParaRPr lang="zh-CN" altLang="en-US" sz="2800" b="1" dirty="0">
              <a:latin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91E7F-84B6-4064-9D4E-CC7D244BCA04}" type="slidenum">
              <a:rPr lang="zh-CN" altLang="en-US" smtClean="0"/>
              <a:pPr/>
              <a:t>97</a:t>
            </a:fld>
            <a:endParaRPr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1126837" y="2004290"/>
            <a:ext cx="10373353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accent2">
                    <a:lumMod val="75000"/>
                  </a:schemeClr>
                </a:solidFill>
              </a:rPr>
              <a:t># </a:t>
            </a:r>
            <a:r>
              <a:rPr lang="en-US" altLang="zh-CN" sz="2400" dirty="0" err="1">
                <a:solidFill>
                  <a:schemeClr val="accent2">
                    <a:lumMod val="75000"/>
                  </a:schemeClr>
                </a:solidFill>
              </a:rPr>
              <a:t>Strided</a:t>
            </a:r>
            <a:r>
              <a:rPr lang="en-US" altLang="zh-CN" sz="24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sz="2400" dirty="0" smtClean="0">
                <a:solidFill>
                  <a:schemeClr val="accent2">
                    <a:lumMod val="75000"/>
                  </a:schemeClr>
                </a:solidFill>
              </a:rPr>
              <a:t>access, [</a:t>
            </a:r>
            <a:r>
              <a:rPr lang="en-US" altLang="zh-CN" sz="2400" dirty="0" err="1" smtClean="0">
                <a:solidFill>
                  <a:schemeClr val="accent2">
                    <a:lumMod val="75000"/>
                  </a:schemeClr>
                </a:solidFill>
              </a:rPr>
              <a:t>start_index</a:t>
            </a:r>
            <a:r>
              <a:rPr lang="en-US" altLang="zh-CN" sz="2400" dirty="0" smtClean="0">
                <a:solidFill>
                  <a:schemeClr val="accent2">
                    <a:lumMod val="75000"/>
                  </a:schemeClr>
                </a:solidFill>
              </a:rPr>
              <a:t>: </a:t>
            </a:r>
            <a:r>
              <a:rPr lang="en-US" altLang="zh-CN" sz="2400" dirty="0" err="1" smtClean="0">
                <a:solidFill>
                  <a:schemeClr val="accent2">
                    <a:lumMod val="75000"/>
                  </a:schemeClr>
                </a:solidFill>
              </a:rPr>
              <a:t>end_index</a:t>
            </a:r>
            <a:r>
              <a:rPr lang="en-US" altLang="zh-CN" sz="2400" dirty="0" smtClean="0">
                <a:solidFill>
                  <a:schemeClr val="accent2">
                    <a:lumMod val="75000"/>
                  </a:schemeClr>
                </a:solidFill>
              </a:rPr>
              <a:t>(</a:t>
            </a:r>
            <a:r>
              <a:rPr lang="en-US" altLang="zh-CN" sz="2400" dirty="0" err="1" smtClean="0">
                <a:solidFill>
                  <a:schemeClr val="accent2">
                    <a:lumMod val="75000"/>
                  </a:schemeClr>
                </a:solidFill>
              </a:rPr>
              <a:t>not_including</a:t>
            </a:r>
            <a:r>
              <a:rPr lang="en-US" altLang="zh-CN" sz="2400" dirty="0" smtClean="0">
                <a:solidFill>
                  <a:schemeClr val="accent2">
                    <a:lumMod val="75000"/>
                  </a:schemeClr>
                </a:solidFill>
              </a:rPr>
              <a:t>): stride]</a:t>
            </a:r>
            <a:endParaRPr lang="en-US" altLang="zh-CN" sz="2400" dirty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US" altLang="zh-CN" sz="2400" dirty="0"/>
              <a:t>&gt;&gt;&gt; M [::2 ,::2]</a:t>
            </a:r>
          </a:p>
          <a:p>
            <a:r>
              <a:rPr lang="en-US" altLang="zh-CN" sz="2400" dirty="0"/>
              <a:t>array ([[ 0.37389376 , 0.12435669] ,</a:t>
            </a:r>
          </a:p>
          <a:p>
            <a:r>
              <a:rPr lang="en-US" altLang="zh-CN" sz="2400" dirty="0" smtClean="0"/>
              <a:t>	[ </a:t>
            </a:r>
            <a:r>
              <a:rPr lang="en-US" altLang="zh-CN" sz="2400" dirty="0"/>
              <a:t>0.00661902 , 0.75066302</a:t>
            </a:r>
            <a:r>
              <a:rPr lang="en-US" altLang="zh-CN" sz="2400" dirty="0" smtClean="0"/>
              <a:t>]])</a:t>
            </a:r>
          </a:p>
          <a:p>
            <a:endParaRPr lang="en-US" altLang="zh-CN" sz="2400" dirty="0"/>
          </a:p>
          <a:p>
            <a:endParaRPr lang="en-US" altLang="zh-CN" sz="2400" dirty="0" smtClean="0"/>
          </a:p>
          <a:p>
            <a:r>
              <a:rPr lang="en-US" altLang="zh-CN" sz="2400" dirty="0"/>
              <a:t>&gt;&gt;&gt; M </a:t>
            </a:r>
            <a:r>
              <a:rPr lang="en-US" altLang="zh-CN" sz="2400" dirty="0" smtClean="0"/>
              <a:t>[:-1:2 ,:-1:2</a:t>
            </a:r>
            <a:r>
              <a:rPr lang="en-US" altLang="zh-CN" sz="2400" dirty="0"/>
              <a:t>]</a:t>
            </a:r>
          </a:p>
          <a:p>
            <a:r>
              <a:rPr lang="en-US" altLang="zh-CN" sz="2400" dirty="0"/>
              <a:t>array ([[ </a:t>
            </a:r>
            <a:r>
              <a:rPr lang="en-US" altLang="zh-CN" sz="2400" dirty="0" smtClean="0"/>
              <a:t>0.37389376]])</a:t>
            </a:r>
            <a:endParaRPr lang="zh-CN" altLang="en-US" sz="2400" dirty="0"/>
          </a:p>
          <a:p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495962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695325" y="287665"/>
            <a:ext cx="57239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latin typeface="微软雅黑" panose="020B0503020204020204" pitchFamily="34" charset="-122"/>
              </a:rPr>
              <a:t>Array operations — Scalar</a:t>
            </a:r>
            <a:endParaRPr lang="zh-CN" altLang="en-US" sz="2800" b="1" dirty="0">
              <a:latin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91E7F-84B6-4064-9D4E-CC7D244BCA04}" type="slidenum">
              <a:rPr lang="zh-CN" altLang="en-US" smtClean="0"/>
              <a:pPr/>
              <a:t>98</a:t>
            </a:fld>
            <a:endParaRPr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695325" y="1163782"/>
            <a:ext cx="98776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/>
              <a:t>These operation are applied to all the elements in the array</a:t>
            </a:r>
            <a:r>
              <a:rPr lang="en-US" altLang="zh-CN" sz="2400" dirty="0"/>
              <a:t> </a:t>
            </a:r>
            <a:endParaRPr lang="zh-CN" altLang="en-US" sz="2400" dirty="0"/>
          </a:p>
        </p:txBody>
      </p:sp>
      <p:sp>
        <p:nvSpPr>
          <p:cNvPr id="3" name="文本框 2"/>
          <p:cNvSpPr txBox="1"/>
          <p:nvPr/>
        </p:nvSpPr>
        <p:spPr>
          <a:xfrm>
            <a:off x="1016000" y="1978344"/>
            <a:ext cx="8161209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&gt;&gt;&gt; M*2</a:t>
            </a:r>
            <a:br>
              <a:rPr lang="en-US" altLang="zh-CN" sz="2400" dirty="0"/>
            </a:br>
            <a:r>
              <a:rPr lang="en-US" altLang="zh-CN" sz="2400" dirty="0"/>
              <a:t>array ([</a:t>
            </a:r>
            <a:br>
              <a:rPr lang="en-US" altLang="zh-CN" sz="2400" dirty="0"/>
            </a:br>
            <a:r>
              <a:rPr lang="en-US" altLang="zh-CN" sz="2400" dirty="0" smtClean="0"/>
              <a:t>	[ </a:t>
            </a:r>
            <a:r>
              <a:rPr lang="en-US" altLang="zh-CN" sz="2400" dirty="0"/>
              <a:t>0.74778752 , 1.28671443 , 0.24871338] ,</a:t>
            </a:r>
            <a:br>
              <a:rPr lang="en-US" altLang="zh-CN" sz="2400" dirty="0"/>
            </a:br>
            <a:r>
              <a:rPr lang="en-US" altLang="zh-CN" sz="2400" dirty="0" smtClean="0"/>
              <a:t>	[ </a:t>
            </a:r>
            <a:r>
              <a:rPr lang="en-US" altLang="zh-CN" sz="2400" dirty="0"/>
              <a:t>0. , 0. , 0. ],</a:t>
            </a:r>
            <a:br>
              <a:rPr lang="en-US" altLang="zh-CN" sz="2400" dirty="0"/>
            </a:br>
            <a:r>
              <a:rPr lang="en-US" altLang="zh-CN" sz="2400" dirty="0" smtClean="0"/>
              <a:t>	[ </a:t>
            </a:r>
            <a:r>
              <a:rPr lang="en-US" altLang="zh-CN" sz="2400" dirty="0"/>
              <a:t>0.01323804 , 0.29731317 , 1.50132603]])</a:t>
            </a:r>
            <a:br>
              <a:rPr lang="en-US" altLang="zh-CN" sz="2400" dirty="0"/>
            </a:br>
            <a:endParaRPr lang="en-US" altLang="zh-CN" sz="2400" dirty="0" smtClean="0"/>
          </a:p>
          <a:p>
            <a:r>
              <a:rPr lang="en-US" altLang="zh-CN" sz="2400" dirty="0" smtClean="0"/>
              <a:t>&gt;&gt;&gt; </a:t>
            </a:r>
            <a:r>
              <a:rPr lang="en-US" altLang="zh-CN" sz="2400" dirty="0"/>
              <a:t>M + 2</a:t>
            </a:r>
            <a:br>
              <a:rPr lang="en-US" altLang="zh-CN" sz="2400" dirty="0"/>
            </a:br>
            <a:r>
              <a:rPr lang="en-US" altLang="zh-CN" sz="2400" dirty="0"/>
              <a:t>array ([</a:t>
            </a:r>
            <a:br>
              <a:rPr lang="en-US" altLang="zh-CN" sz="2400" dirty="0"/>
            </a:br>
            <a:r>
              <a:rPr lang="en-US" altLang="zh-CN" sz="2400" dirty="0" smtClean="0"/>
              <a:t>	[ </a:t>
            </a:r>
            <a:r>
              <a:rPr lang="en-US" altLang="zh-CN" sz="2400" dirty="0"/>
              <a:t>2.37389376 , 2.64335721 , 2.12435669] ,</a:t>
            </a:r>
            <a:br>
              <a:rPr lang="en-US" altLang="zh-CN" sz="2400" dirty="0"/>
            </a:br>
            <a:r>
              <a:rPr lang="en-US" altLang="zh-CN" sz="2400" dirty="0" smtClean="0"/>
              <a:t>	[ </a:t>
            </a:r>
            <a:r>
              <a:rPr lang="en-US" altLang="zh-CN" sz="2400" dirty="0"/>
              <a:t>2. , 2. , 2. ],</a:t>
            </a:r>
            <a:br>
              <a:rPr lang="en-US" altLang="zh-CN" sz="2400" dirty="0"/>
            </a:br>
            <a:r>
              <a:rPr lang="en-US" altLang="zh-CN" sz="2400" dirty="0" smtClean="0"/>
              <a:t>	[ </a:t>
            </a:r>
            <a:r>
              <a:rPr lang="en-US" altLang="zh-CN" sz="2400" dirty="0"/>
              <a:t>2.00661902 , 2.14865659 , 2.75066302]])</a:t>
            </a:r>
            <a:r>
              <a:rPr lang="en-US" altLang="zh-CN" sz="2400" dirty="0"/>
              <a:t> 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717376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91E7F-84B6-4064-9D4E-CC7D244BCA04}" type="slidenum">
              <a:rPr lang="zh-CN" altLang="en-US" smtClean="0"/>
              <a:pPr/>
              <a:t>99</a:t>
            </a:fld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695325" y="287665"/>
            <a:ext cx="93353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latin typeface="微软雅黑" panose="020B0503020204020204" pitchFamily="34" charset="-122"/>
              </a:rPr>
              <a:t>Array operations — matrix multiplication</a:t>
            </a:r>
            <a:endParaRPr lang="zh-CN" altLang="en-US" sz="2800" b="1" dirty="0">
              <a:latin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219199" y="1644072"/>
            <a:ext cx="10889674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&gt;&gt;&gt; M * M </a:t>
            </a:r>
            <a:r>
              <a:rPr lang="en-US" altLang="zh-CN" sz="2400" dirty="0">
                <a:solidFill>
                  <a:schemeClr val="accent2">
                    <a:lumMod val="75000"/>
                  </a:schemeClr>
                </a:solidFill>
              </a:rPr>
              <a:t># Element - wise multiplication</a:t>
            </a:r>
          </a:p>
          <a:p>
            <a:r>
              <a:rPr lang="en-US" altLang="zh-CN" sz="2400" dirty="0"/>
              <a:t>array ([</a:t>
            </a:r>
          </a:p>
          <a:p>
            <a:r>
              <a:rPr lang="en-US" altLang="zh-CN" sz="2400" dirty="0" smtClean="0"/>
              <a:t>	[1.397965e-01, 4.139085e-01, 1.546458e-02</a:t>
            </a:r>
            <a:r>
              <a:rPr lang="en-US" altLang="zh-CN" sz="2400" dirty="0"/>
              <a:t>] ,</a:t>
            </a:r>
          </a:p>
          <a:p>
            <a:r>
              <a:rPr lang="en-US" altLang="zh-CN" sz="2400" dirty="0" smtClean="0"/>
              <a:t>	[0.000000e+00, 0.000000e+00, 0.00000e+00</a:t>
            </a:r>
            <a:r>
              <a:rPr lang="en-US" altLang="zh-CN" sz="2400" dirty="0"/>
              <a:t>] ,</a:t>
            </a:r>
          </a:p>
          <a:p>
            <a:r>
              <a:rPr lang="en-US" altLang="zh-CN" sz="2400" dirty="0" smtClean="0"/>
              <a:t>	[4.381141e-05, 2.209878e-02, 5.634949e-01]])</a:t>
            </a:r>
          </a:p>
          <a:p>
            <a:endParaRPr lang="en-US" altLang="zh-CN" sz="2400" dirty="0" smtClean="0"/>
          </a:p>
          <a:p>
            <a:r>
              <a:rPr lang="en-US" altLang="zh-CN" sz="2400" dirty="0" smtClean="0"/>
              <a:t>&gt;&gt;&gt; np.dot(M,M</a:t>
            </a:r>
            <a:r>
              <a:rPr lang="en-US" altLang="zh-CN" sz="2400" dirty="0"/>
              <a:t>) </a:t>
            </a:r>
            <a:r>
              <a:rPr lang="en-US" altLang="zh-CN" sz="2400" dirty="0">
                <a:solidFill>
                  <a:schemeClr val="accent2">
                    <a:lumMod val="75000"/>
                  </a:schemeClr>
                </a:solidFill>
              </a:rPr>
              <a:t># Matrix </a:t>
            </a:r>
            <a:r>
              <a:rPr lang="en-US" altLang="zh-CN" sz="2400" dirty="0" smtClean="0">
                <a:solidFill>
                  <a:schemeClr val="accent2">
                    <a:lumMod val="75000"/>
                  </a:schemeClr>
                </a:solidFill>
              </a:rPr>
              <a:t>multiplication, equals to </a:t>
            </a:r>
            <a:r>
              <a:rPr lang="en-US" altLang="zh-CN" sz="2400" dirty="0" err="1" smtClean="0">
                <a:solidFill>
                  <a:schemeClr val="accent2">
                    <a:lumMod val="75000"/>
                  </a:schemeClr>
                </a:solidFill>
              </a:rPr>
              <a:t>np.matmul</a:t>
            </a:r>
            <a:r>
              <a:rPr lang="en-US" altLang="zh-CN" sz="2400" dirty="0" smtClean="0">
                <a:solidFill>
                  <a:schemeClr val="accent2">
                    <a:lumMod val="75000"/>
                  </a:schemeClr>
                </a:solidFill>
              </a:rPr>
              <a:t>(M,M)</a:t>
            </a:r>
            <a:endParaRPr lang="en-US" altLang="zh-CN" sz="2400" dirty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US" altLang="zh-CN" sz="2400" dirty="0"/>
              <a:t>array ([</a:t>
            </a:r>
          </a:p>
          <a:p>
            <a:r>
              <a:rPr lang="en-US" altLang="zh-CN" sz="2400" dirty="0" smtClean="0"/>
              <a:t>	[0.14061966 </a:t>
            </a:r>
            <a:r>
              <a:rPr lang="en-US" altLang="zh-CN" sz="2400" dirty="0"/>
              <a:t>, 0.25903369 , 0.13984616] ,</a:t>
            </a:r>
          </a:p>
          <a:p>
            <a:r>
              <a:rPr lang="en-US" altLang="zh-CN" sz="2400" dirty="0" smtClean="0"/>
              <a:t>	[0</a:t>
            </a:r>
            <a:r>
              <a:rPr lang="en-US" altLang="zh-CN" sz="2400" dirty="0"/>
              <a:t>. , 0. , 0. ],</a:t>
            </a:r>
          </a:p>
          <a:p>
            <a:r>
              <a:rPr lang="en-US" altLang="zh-CN" sz="2400" dirty="0" smtClean="0"/>
              <a:t>	[0.00744346 </a:t>
            </a:r>
            <a:r>
              <a:rPr lang="en-US" altLang="zh-CN" sz="2400" dirty="0"/>
              <a:t>, 0.1158494 , 0.56431808]])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623192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工大蓝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53A3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onsolas-Verdana">
      <a:majorFont>
        <a:latin typeface="Consolas" panose="020B0609020204030204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Verdana" panose="020B060403050404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48837</TotalTime>
  <Words>4880</Words>
  <Application>Microsoft Office PowerPoint</Application>
  <PresentationFormat>宽屏</PresentationFormat>
  <Paragraphs>1073</Paragraphs>
  <Slides>134</Slides>
  <Notes>134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134</vt:i4>
      </vt:variant>
    </vt:vector>
  </HeadingPairs>
  <TitlesOfParts>
    <vt:vector size="147" baseType="lpstr">
      <vt:lpstr>Roboto</vt:lpstr>
      <vt:lpstr>华文楷体</vt:lpstr>
      <vt:lpstr>宋体</vt:lpstr>
      <vt:lpstr>微软雅黑</vt:lpstr>
      <vt:lpstr>Arial</vt:lpstr>
      <vt:lpstr>Calibri</vt:lpstr>
      <vt:lpstr>Consolas</vt:lpstr>
      <vt:lpstr>Courier New</vt:lpstr>
      <vt:lpstr>Tahoma</vt:lpstr>
      <vt:lpstr>Times New Roman</vt:lpstr>
      <vt:lpstr>Verdana</vt:lpstr>
      <vt:lpstr>Wingdings</vt:lpstr>
      <vt:lpstr>Office 主题</vt:lpstr>
      <vt:lpstr>Introduction to Programming with Python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DY</dc:creator>
  <cp:lastModifiedBy>qiang zheng</cp:lastModifiedBy>
  <cp:revision>1071</cp:revision>
  <dcterms:created xsi:type="dcterms:W3CDTF">2015-10-24T01:57:14Z</dcterms:created>
  <dcterms:modified xsi:type="dcterms:W3CDTF">2019-04-24T07:00:16Z</dcterms:modified>
</cp:coreProperties>
</file>